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6"/>
  </p:notesMasterIdLst>
  <p:sldIdLst>
    <p:sldId id="265" r:id="rId2"/>
    <p:sldId id="266"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433" autoAdjust="0"/>
  </p:normalViewPr>
  <p:slideViewPr>
    <p:cSldViewPr>
      <p:cViewPr varScale="1">
        <p:scale>
          <a:sx n="70" d="100"/>
          <a:sy n="70" d="100"/>
        </p:scale>
        <p:origin x="15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Dido Building Carthage.</a:t>
            </a:r>
            <a:r>
              <a:rPr lang="en-US" altLang="en-US" baseline="0" dirty="0" smtClean="0"/>
              <a:t> </a:t>
            </a:r>
            <a:r>
              <a:rPr lang="en-US" altLang="en-US" dirty="0" smtClean="0"/>
              <a:t>This 1815 C.E. painting by the British artist J. M. W. Turner shows the construction of the newly founded city of Carthage by Dido (seen on the left), a story familiar from</a:t>
            </a:r>
            <a:r>
              <a:rPr lang="en-US" altLang="en-US" baseline="0" dirty="0" smtClean="0"/>
              <a:t> </a:t>
            </a:r>
            <a:r>
              <a:rPr lang="en-US" altLang="en-US" dirty="0" smtClean="0"/>
              <a:t>the Roman poet Vergil’s epic Aeneid.</a:t>
            </a:r>
          </a:p>
        </p:txBody>
      </p:sp>
      <p:sp>
        <p:nvSpPr>
          <p:cNvPr id="51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78409BD-41C8-413E-BAF0-E0F1FB5E05DA}" type="slidenum">
              <a:rPr lang="en-US" altLang="en-US" sz="1200">
                <a:latin typeface="Calibri" pitchFamily="34" charset="0"/>
              </a:rPr>
              <a:pPr eaLnBrk="1" hangingPunct="1"/>
              <a:t>2</a:t>
            </a:fld>
            <a:endParaRPr lang="en-US" altLang="en-US" sz="1200" dirty="0">
              <a:latin typeface="Calibri" pitchFamily="34" charset="0"/>
            </a:endParaRPr>
          </a:p>
        </p:txBody>
      </p:sp>
    </p:spTree>
    <p:extLst>
      <p:ext uri="{BB962C8B-B14F-4D97-AF65-F5344CB8AC3E}">
        <p14:creationId xmlns:p14="http://schemas.microsoft.com/office/powerpoint/2010/main" val="3186314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Wall Relief from the Palace of Sennacherib at Nineveh.  Against a backdrop of wooded hills representing the landscape of Assyria, workers are hauling a huge stone sculpture from the riverbank to the palace under the watchful eyes of officials and soldiers. They accomplish this task with simple equipment—a lever, a sledge, and thick ropes—and a lot of human muscle power.</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A8802EA-133D-4B19-BD30-0A0001179BB4}" type="slidenum">
              <a:rPr lang="en-US" altLang="en-US" sz="1200">
                <a:latin typeface="Calibri" pitchFamily="34" charset="0"/>
              </a:rPr>
              <a:pPr eaLnBrk="1" hangingPunct="1"/>
              <a:t>14</a:t>
            </a:fld>
            <a:endParaRPr lang="en-US" altLang="en-US" sz="1200" dirty="0">
              <a:latin typeface="Calibri" pitchFamily="34" charset="0"/>
            </a:endParaRPr>
          </a:p>
        </p:txBody>
      </p:sp>
    </p:spTree>
    <p:extLst>
      <p:ext uri="{BB962C8B-B14F-4D97-AF65-F5344CB8AC3E}">
        <p14:creationId xmlns:p14="http://schemas.microsoft.com/office/powerpoint/2010/main" val="904989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2.4: </a:t>
            </a:r>
            <a:r>
              <a:rPr lang="en-US" altLang="en-US" b="1" dirty="0" smtClean="0"/>
              <a:t>Phoenicia and Israel. </a:t>
            </a:r>
            <a:r>
              <a:rPr lang="en-US" altLang="en-US" dirty="0" smtClean="0"/>
              <a:t>The lands along the eastern shore of the Mediterranean Sea—sometimes called the Levant or Syria-Palestine—have always been a crossroads, traversed by migrants, nomads, merchants, and armies moving between Egypt, Arabia, Mesopotamia, and Anatolia. © Cengage Learning</a:t>
            </a: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2E91DE8-62D9-42BC-8F89-0BBA615CC309}" type="slidenum">
              <a:rPr lang="en-US" altLang="en-US" sz="1200">
                <a:latin typeface="Calibri" pitchFamily="34" charset="0"/>
              </a:rPr>
              <a:pPr eaLnBrk="1" hangingPunct="1"/>
              <a:t>16</a:t>
            </a:fld>
            <a:endParaRPr lang="en-US" altLang="en-US" sz="1200" dirty="0">
              <a:latin typeface="Calibri" pitchFamily="34" charset="0"/>
            </a:endParaRPr>
          </a:p>
        </p:txBody>
      </p:sp>
    </p:spTree>
    <p:extLst>
      <p:ext uri="{BB962C8B-B14F-4D97-AF65-F5344CB8AC3E}">
        <p14:creationId xmlns:p14="http://schemas.microsoft.com/office/powerpoint/2010/main" val="25043513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2.4: Phoenicia and Israel. This map shows the kingdoms of Israel and Judah circa 800 B.C.E. Cities in Israel include Megiddo, Samaria, </a:t>
            </a:r>
            <a:r>
              <a:rPr lang="en-US" altLang="en-US" dirty="0" err="1" smtClean="0"/>
              <a:t>Shechem</a:t>
            </a:r>
            <a:r>
              <a:rPr lang="en-US" altLang="en-US" dirty="0" smtClean="0"/>
              <a:t>, Jericho, and </a:t>
            </a:r>
            <a:r>
              <a:rPr lang="en-US" altLang="en-US" dirty="0" err="1" smtClean="0"/>
              <a:t>Ramoth</a:t>
            </a:r>
            <a:r>
              <a:rPr lang="en-US" altLang="en-US" dirty="0" smtClean="0"/>
              <a:t> Gilead. Cities in Judah include Jerusalem, Bethlehem, Hebron, Lachish, and Beersheba.</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1CDB6DA-50BD-44CB-9DFF-EE9D5F2DE5FE}" type="slidenum">
              <a:rPr lang="en-US" altLang="en-US" sz="1200">
                <a:latin typeface="Calibri" pitchFamily="34" charset="0"/>
              </a:rPr>
              <a:pPr eaLnBrk="1" hangingPunct="1"/>
              <a:t>17</a:t>
            </a:fld>
            <a:endParaRPr lang="en-US" altLang="en-US" sz="1200" dirty="0">
              <a:latin typeface="Calibri" pitchFamily="34" charset="0"/>
            </a:endParaRPr>
          </a:p>
        </p:txBody>
      </p:sp>
    </p:spTree>
    <p:extLst>
      <p:ext uri="{BB962C8B-B14F-4D97-AF65-F5344CB8AC3E}">
        <p14:creationId xmlns:p14="http://schemas.microsoft.com/office/powerpoint/2010/main" val="1533101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Western Wall in Jerusalem. The sole remaining remnant of King Herod’s magnificent Second Temple, the religious center of ancient Judaism. It replaced Solomon’s Temple, destroyed in</a:t>
            </a:r>
          </a:p>
          <a:p>
            <a:pPr>
              <a:spcBef>
                <a:spcPct val="0"/>
              </a:spcBef>
            </a:pPr>
            <a:r>
              <a:rPr lang="en-US" altLang="en-US" dirty="0" smtClean="0"/>
              <a:t>the Babylonian conquest of 586 B.C.E., but was destroyed by the Romans in 70 C.E. in the course of suppressing a revolt in Judaea. The site is also sacred to Islam, with the golden Dome of the Rock in the background.</a:t>
            </a: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5562C94-5EED-45D8-946C-3DDEDD606F52}" type="slidenum">
              <a:rPr lang="en-US" altLang="en-US" sz="1200">
                <a:latin typeface="Calibri" pitchFamily="34" charset="0"/>
              </a:rPr>
              <a:pPr eaLnBrk="1" hangingPunct="1"/>
              <a:t>18</a:t>
            </a:fld>
            <a:endParaRPr lang="en-US" altLang="en-US" sz="1200" dirty="0">
              <a:latin typeface="Calibri" pitchFamily="34" charset="0"/>
            </a:endParaRPr>
          </a:p>
        </p:txBody>
      </p:sp>
    </p:spTree>
    <p:extLst>
      <p:ext uri="{BB962C8B-B14F-4D97-AF65-F5344CB8AC3E}">
        <p14:creationId xmlns:p14="http://schemas.microsoft.com/office/powerpoint/2010/main" val="4213635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Phoenician Ivory Panel, Ninth to Eighth Century B.C.E. This panel, originally covered with gold leaf and inlaid with red carnelian and blue lapis lazuli, depicts a lioness devouring a boy. Produced in Phoenicia, perhaps as tribute for the Assyrian king, it was probably part of a wooden throne. It was found in a well in the palace area of the Assyrian capital Nimrud, where it was discarded when the city was destroyed in the late seventh century B.C.E.</a:t>
            </a: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FA08711-9145-40F6-ACEA-2FA53B6BCE27}" type="slidenum">
              <a:rPr lang="en-US" altLang="en-US" sz="1200">
                <a:latin typeface="Calibri" pitchFamily="34" charset="0"/>
              </a:rPr>
              <a:pPr eaLnBrk="1" hangingPunct="1"/>
              <a:t>20</a:t>
            </a:fld>
            <a:endParaRPr lang="en-US" altLang="en-US" sz="1200" dirty="0">
              <a:latin typeface="Calibri" pitchFamily="34" charset="0"/>
            </a:endParaRPr>
          </a:p>
        </p:txBody>
      </p:sp>
    </p:spTree>
    <p:extLst>
      <p:ext uri="{BB962C8B-B14F-4D97-AF65-F5344CB8AC3E}">
        <p14:creationId xmlns:p14="http://schemas.microsoft.com/office/powerpoint/2010/main" val="2302167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Scythian Felt Cloth from Pazyryk, circa 500 B.C.E.</a:t>
            </a:r>
            <a:r>
              <a:rPr lang="en-US" altLang="en-US" baseline="0" dirty="0" smtClean="0"/>
              <a:t> </a:t>
            </a:r>
            <a:r>
              <a:rPr lang="en-US" altLang="en-US" dirty="0" smtClean="0"/>
              <a:t>Found in a subterranean tomb in Siberia, the textile was preserved by the permafrost. It depicts a winged figure with a human upper body and antlers.</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9251B1F-FD66-4DCB-BA5B-0A33BE0FDED8}" type="slidenum">
              <a:rPr lang="en-US" altLang="en-US" sz="1200">
                <a:latin typeface="Calibri" pitchFamily="34" charset="0"/>
              </a:rPr>
              <a:pPr eaLnBrk="1" hangingPunct="1"/>
              <a:t>21</a:t>
            </a:fld>
            <a:endParaRPr lang="en-US" altLang="en-US" sz="1200" dirty="0">
              <a:latin typeface="Calibri" pitchFamily="34" charset="0"/>
            </a:endParaRPr>
          </a:p>
        </p:txBody>
      </p:sp>
    </p:spTree>
    <p:extLst>
      <p:ext uri="{BB962C8B-B14F-4D97-AF65-F5344CB8AC3E}">
        <p14:creationId xmlns:p14="http://schemas.microsoft.com/office/powerpoint/2010/main" val="30199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2.5: </a:t>
            </a:r>
            <a:r>
              <a:rPr lang="en-US" altLang="en-US" b="1" dirty="0" smtClean="0"/>
              <a:t>Colonization of the Mediterranean. </a:t>
            </a:r>
            <a:r>
              <a:rPr lang="en-US" altLang="en-US" dirty="0" smtClean="0"/>
              <a:t>In the ninth century B.C.E., the Phoenicians of Lebanon began to explore and colonize parts of the western Mediterranean, including the coast of North Africa, southern and eastern Spain, and the islands of Sicily and Sardinia. The Phoenicians were primarily interested in access to valuable raw materials and trading opportunities. © Cengage Learning</a:t>
            </a:r>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9400B61-0557-4313-A6B8-4165C42CC705}" type="slidenum">
              <a:rPr lang="en-US" altLang="en-US" sz="1200">
                <a:latin typeface="Calibri" pitchFamily="34" charset="0"/>
              </a:rPr>
              <a:pPr eaLnBrk="1" hangingPunct="1"/>
              <a:t>22</a:t>
            </a:fld>
            <a:endParaRPr lang="en-US" altLang="en-US" sz="1200" dirty="0">
              <a:latin typeface="Calibri" pitchFamily="34" charset="0"/>
            </a:endParaRPr>
          </a:p>
        </p:txBody>
      </p:sp>
    </p:spTree>
    <p:extLst>
      <p:ext uri="{BB962C8B-B14F-4D97-AF65-F5344CB8AC3E}">
        <p14:creationId xmlns:p14="http://schemas.microsoft.com/office/powerpoint/2010/main" val="35006943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Tophet of Carthage.</a:t>
            </a:r>
            <a:r>
              <a:rPr lang="en-US" altLang="en-US" baseline="0" dirty="0" smtClean="0"/>
              <a:t> </a:t>
            </a:r>
            <a:r>
              <a:rPr lang="en-US" altLang="en-US" dirty="0" smtClean="0"/>
              <a:t>Here, from the seventh to second centuries B.C.E., the cremated bodies of sacrificed children were buried. Archaeological excavation has confirmed the claim in ancient sources that the Carthaginians sacrificed children to their gods at times of crisis. Stone markers, decorated with magical signs and symbols of divinities as well as family names, were placed over ceramic urns containing the ashes and charred bones of one or more infants or, occasionally, older children.</a:t>
            </a:r>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16A12DD-FA8D-4E7A-8A83-2D6AD2BD187B}" type="slidenum">
              <a:rPr lang="en-US" altLang="en-US" sz="1200">
                <a:latin typeface="Calibri" pitchFamily="34" charset="0"/>
              </a:rPr>
              <a:pPr eaLnBrk="1" hangingPunct="1"/>
              <a:t>23</a:t>
            </a:fld>
            <a:endParaRPr lang="en-US" altLang="en-US" sz="1200" dirty="0">
              <a:latin typeface="Calibri" pitchFamily="34" charset="0"/>
            </a:endParaRPr>
          </a:p>
        </p:txBody>
      </p:sp>
    </p:spTree>
    <p:extLst>
      <p:ext uri="{BB962C8B-B14F-4D97-AF65-F5344CB8AC3E}">
        <p14:creationId xmlns:p14="http://schemas.microsoft.com/office/powerpoint/2010/main" val="2092976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3.1:The Middle East in the Second Millennium B.C.E. Although warfare was not uncommon, treaties, diplomatic missions, and correspondence in Akkadian cuneiform fostered cooperative</a:t>
            </a:r>
            <a:r>
              <a:rPr lang="en-US" altLang="en-US" baseline="0" dirty="0" smtClean="0"/>
              <a:t> r</a:t>
            </a:r>
            <a:r>
              <a:rPr lang="en-US" altLang="en-US" dirty="0" smtClean="0"/>
              <a:t>elationships between states. All were tied together by extensive networks of exchange Balance of Power in the Near East centering on the trade in metals, and peripheral regions, such as Nubia and the Aegean Sea, were drawn into the web of commerce.</a:t>
            </a:r>
          </a:p>
          <a:p>
            <a:pPr>
              <a:spcBef>
                <a:spcPct val="0"/>
              </a:spcBef>
            </a:pPr>
            <a:endParaRPr lang="en-US" altLang="en-US" dirty="0" smtClean="0"/>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13CB63D-C0EC-49AC-8D50-E8279D941A0C}" type="slidenum">
              <a:rPr lang="en-US" altLang="en-US" sz="1200">
                <a:latin typeface="Calibri" pitchFamily="34" charset="0"/>
              </a:rPr>
              <a:pPr eaLnBrk="1" hangingPunct="1"/>
              <a:t>4</a:t>
            </a:fld>
            <a:endParaRPr lang="en-US" altLang="en-US" sz="1200" dirty="0">
              <a:latin typeface="Calibri" pitchFamily="34" charset="0"/>
            </a:endParaRPr>
          </a:p>
        </p:txBody>
      </p:sp>
    </p:spTree>
    <p:extLst>
      <p:ext uri="{BB962C8B-B14F-4D97-AF65-F5344CB8AC3E}">
        <p14:creationId xmlns:p14="http://schemas.microsoft.com/office/powerpoint/2010/main" val="429231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 of the table: A chronology of western Asia, Egypt, Syria-Palestine, and</a:t>
            </a:r>
            <a:r>
              <a:rPr lang="en-US" altLang="en-US" baseline="0" dirty="0" smtClean="0"/>
              <a:t> the Mediterranean from 2000 B.C.E. to 600 B.C.E.</a:t>
            </a:r>
            <a:endParaRPr lang="en-US" altLang="en-US" dirty="0" smtClean="0"/>
          </a:p>
        </p:txBody>
      </p:sp>
      <p:sp>
        <p:nvSpPr>
          <p:cNvPr id="10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FC869F4-DA4F-42CB-B12E-66C5B1ABD539}" type="slidenum">
              <a:rPr lang="en-US" altLang="en-US" sz="1200">
                <a:latin typeface="Calibri" pitchFamily="34" charset="0"/>
              </a:rPr>
              <a:pPr eaLnBrk="1" hangingPunct="1"/>
              <a:t>5</a:t>
            </a:fld>
            <a:endParaRPr lang="en-US" altLang="en-US" sz="1200" dirty="0">
              <a:latin typeface="Calibri" pitchFamily="34" charset="0"/>
            </a:endParaRPr>
          </a:p>
        </p:txBody>
      </p:sp>
    </p:spTree>
    <p:extLst>
      <p:ext uri="{BB962C8B-B14F-4D97-AF65-F5344CB8AC3E}">
        <p14:creationId xmlns:p14="http://schemas.microsoft.com/office/powerpoint/2010/main" val="2701569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Remains of a Sunken Cargo Ship from the Late Bronze Age. Underwater archaeologists excavate a merchant vessel that went down off the coast of southern Turkey circa 1300 B.C.E. To the left of the wooden keel and planking is a stone anchor, to the right a row of copper ingots. The vessel was carrying a cargo of copper and tin ingots, as well as Canaanite pots that probably contained incense, fine pottery from Cyprus, sub-Saharan ebony wood and elephant tusks, and some Mycenaean Greek objects, illustrating the wide-ranging seaborne trade in the eastern Mediterranean in that era.</a:t>
            </a:r>
          </a:p>
        </p:txBody>
      </p:sp>
      <p:sp>
        <p:nvSpPr>
          <p:cNvPr id="12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0B613FC-21F8-4612-B5F8-C937831CB8F6}" type="slidenum">
              <a:rPr lang="en-US" altLang="en-US" sz="1200">
                <a:latin typeface="Calibri" pitchFamily="34" charset="0"/>
              </a:rPr>
              <a:pPr eaLnBrk="1" hangingPunct="1"/>
              <a:t>6</a:t>
            </a:fld>
            <a:endParaRPr lang="en-US" altLang="en-US" sz="1200" dirty="0">
              <a:latin typeface="Calibri" pitchFamily="34" charset="0"/>
            </a:endParaRPr>
          </a:p>
        </p:txBody>
      </p:sp>
    </p:spTree>
    <p:extLst>
      <p:ext uri="{BB962C8B-B14F-4D97-AF65-F5344CB8AC3E}">
        <p14:creationId xmlns:p14="http://schemas.microsoft.com/office/powerpoint/2010/main" val="1924083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Mortuary Temple of Queen Hatshepsut at Deir el-Bahri, Egypt, circa 1460 B.C.E. This beautiful complex of terraces, ramps, and colonnades featured relief sculptures and texts commemorating the famous expedition to Punt. Hatshepsut, facing resistance from traditionalists opposed to a woman ruling Egypt, sought to prove her worth by publicizing the opening of direct contact with the source of highly prized myrrh.	</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B664AA8-22E2-46A5-9F5D-97FD63B25D36}" type="slidenum">
              <a:rPr lang="en-US" altLang="en-US" sz="1200">
                <a:latin typeface="Calibri" pitchFamily="34" charset="0"/>
              </a:rPr>
              <a:pPr eaLnBrk="1" hangingPunct="1"/>
              <a:t>7</a:t>
            </a:fld>
            <a:endParaRPr lang="en-US" altLang="en-US" sz="1200" dirty="0">
              <a:latin typeface="Calibri" pitchFamily="34" charset="0"/>
            </a:endParaRPr>
          </a:p>
        </p:txBody>
      </p:sp>
    </p:spTree>
    <p:extLst>
      <p:ext uri="{BB962C8B-B14F-4D97-AF65-F5344CB8AC3E}">
        <p14:creationId xmlns:p14="http://schemas.microsoft.com/office/powerpoint/2010/main" val="777273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Ramesses II in a War Chariot Attacks Nubian Enemies. This is a restoration of a 13th century B.C.E. painting on the wall of a temple at Beit el Wali. Other paintings depict the pharaoh attacking Asiatic enemies and making offerings to the high god Amon.</a:t>
            </a: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C3890AC-5E81-4618-B65E-A7881C373092}" type="slidenum">
              <a:rPr lang="en-US" altLang="en-US" sz="1200">
                <a:latin typeface="Calibri" pitchFamily="34" charset="0"/>
              </a:rPr>
              <a:pPr eaLnBrk="1" hangingPunct="1"/>
              <a:t>8</a:t>
            </a:fld>
            <a:endParaRPr lang="en-US" altLang="en-US" sz="1200" dirty="0">
              <a:latin typeface="Calibri" pitchFamily="34" charset="0"/>
            </a:endParaRPr>
          </a:p>
        </p:txBody>
      </p:sp>
    </p:spTree>
    <p:extLst>
      <p:ext uri="{BB962C8B-B14F-4D97-AF65-F5344CB8AC3E}">
        <p14:creationId xmlns:p14="http://schemas.microsoft.com/office/powerpoint/2010/main" val="1575809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2.2: </a:t>
            </a:r>
            <a:r>
              <a:rPr lang="en-US" altLang="en-US" b="1" dirty="0" smtClean="0"/>
              <a:t>Minoan and Mycenaean Civilizations of the Aegean. </a:t>
            </a:r>
            <a:r>
              <a:rPr lang="en-US" altLang="en-US" dirty="0" smtClean="0"/>
              <a:t>The earliest complex civilizations in Europe arose in the Aegean Sea. The Minoan civilization on the island of Crete evolved in the later third millennium B.C.E. and had a major cultural influence on the Mycenaean Greeks. Palaces decorated with fresco paintings, a centrally controlled economy, and the use of writing for record keeping are conspicuous features of these societies. © Cengage Learning</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92FCC90-6F52-4CE9-A3F0-DFD3B54C6478}" type="slidenum">
              <a:rPr lang="en-US" altLang="en-US" sz="1200">
                <a:latin typeface="Calibri" pitchFamily="34" charset="0"/>
              </a:rPr>
              <a:pPr eaLnBrk="1" hangingPunct="1"/>
              <a:t>10</a:t>
            </a:fld>
            <a:endParaRPr lang="en-US" altLang="en-US" sz="1200" dirty="0">
              <a:latin typeface="Calibri" pitchFamily="34" charset="0"/>
            </a:endParaRPr>
          </a:p>
        </p:txBody>
      </p:sp>
    </p:spTree>
    <p:extLst>
      <p:ext uri="{BB962C8B-B14F-4D97-AF65-F5344CB8AC3E}">
        <p14:creationId xmlns:p14="http://schemas.microsoft.com/office/powerpoint/2010/main" val="3771164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Fresco from the Aegean Island of Thera, circa 1650 B.C.E. This picture shows the arrival of a fleet in a harbor as people watch from the walls of the town. The Minoan civilization of Crete was famous in legend for its naval power. The fresco reveals the appearance and design of ships in the Bronze Age Aegean. In the seventeenth century B.C.E., the island of Thera was devastated by a massive volcanic explosion, thought by many to be the origin of the myth of Atlantis sinking beneath the sea.</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0DF43AD-5081-4107-83ED-C754974F7B82}" type="slidenum">
              <a:rPr lang="en-US" altLang="en-US" sz="1200">
                <a:latin typeface="Calibri" pitchFamily="34" charset="0"/>
              </a:rPr>
              <a:pPr eaLnBrk="1" hangingPunct="1"/>
              <a:t>11</a:t>
            </a:fld>
            <a:endParaRPr lang="en-US" altLang="en-US" sz="1200" dirty="0">
              <a:latin typeface="Calibri" pitchFamily="34" charset="0"/>
            </a:endParaRPr>
          </a:p>
        </p:txBody>
      </p:sp>
    </p:spTree>
    <p:extLst>
      <p:ext uri="{BB962C8B-B14F-4D97-AF65-F5344CB8AC3E}">
        <p14:creationId xmlns:p14="http://schemas.microsoft.com/office/powerpoint/2010/main" val="613813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2.3: </a:t>
            </a:r>
            <a:r>
              <a:rPr lang="en-US" altLang="en-US" b="1" dirty="0" smtClean="0"/>
              <a:t>The Assyrian Empire. </a:t>
            </a:r>
            <a:r>
              <a:rPr lang="en-US" altLang="en-US" dirty="0" smtClean="0"/>
              <a:t>From the tenth to the seventh century B.C.E. the Assyrians of northern Mesopotamia created the largest empire the world had yet seen, extending from the Iranian Plateau to the eastern shore of the Mediterranean and containing a diverse array of peoples. © Cengage Learning</a:t>
            </a: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E60E960-4D5B-488F-A74F-80AC297FBD45}" type="slidenum">
              <a:rPr lang="en-US" altLang="en-US" sz="1200">
                <a:latin typeface="Calibri" pitchFamily="34" charset="0"/>
              </a:rPr>
              <a:pPr eaLnBrk="1" hangingPunct="1"/>
              <a:t>13</a:t>
            </a:fld>
            <a:endParaRPr lang="en-US" altLang="en-US" sz="1200" dirty="0">
              <a:latin typeface="Calibri" pitchFamily="34" charset="0"/>
            </a:endParaRPr>
          </a:p>
        </p:txBody>
      </p:sp>
    </p:spTree>
    <p:extLst>
      <p:ext uri="{BB962C8B-B14F-4D97-AF65-F5344CB8AC3E}">
        <p14:creationId xmlns:p14="http://schemas.microsoft.com/office/powerpoint/2010/main" val="14566241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04800" y="885059"/>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156490"/>
            <a:ext cx="4343400" cy="2554545"/>
          </a:xfrm>
        </p:spPr>
        <p:txBody>
          <a:bodyPr/>
          <a:lstStyle/>
          <a:p>
            <a:pPr eaLnBrk="1" hangingPunct="1">
              <a:spcBef>
                <a:spcPts val="3000"/>
              </a:spcBef>
              <a:spcAft>
                <a:spcPts val="0"/>
              </a:spcAft>
            </a:pPr>
            <a:r>
              <a:rPr lang="en-US" altLang="en-US" sz="3200" dirty="0" smtClean="0">
                <a:latin typeface="Arial" pitchFamily="34" charset="0"/>
              </a:rPr>
              <a:t>Chapter 2</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The Mediterranean and Middle East, 2000-500 B.C.E.</a:t>
            </a:r>
          </a:p>
        </p:txBody>
      </p:sp>
    </p:spTree>
    <p:extLst>
      <p:ext uri="{BB962C8B-B14F-4D97-AF65-F5344CB8AC3E}">
        <p14:creationId xmlns:p14="http://schemas.microsoft.com/office/powerpoint/2010/main" val="2265901684"/>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0"/>
            <a:ext cx="8636000" cy="492443"/>
          </a:xfrm>
        </p:spPr>
        <p:txBody>
          <a:bodyPr/>
          <a:lstStyle/>
          <a:p>
            <a:r>
              <a:rPr lang="en-US" sz="2400" dirty="0" smtClean="0"/>
              <a:t>Minoan and Mycenaen Civilizations of the Aegean</a:t>
            </a:r>
            <a:endParaRPr lang="en-US" sz="2400" dirty="0"/>
          </a:p>
        </p:txBody>
      </p:sp>
      <p:pic>
        <p:nvPicPr>
          <p:cNvPr id="18433" name="Picture 1" descr="Map 3.2: Minoan and Mycenaean Civilizations of the Aegean. The earliest complex civilizations in Europe arose in the Aegean Sea. The Minoan civilization on the island of Crete evolved in the later third millennium B.C.E. and had a major cultural influence on the Mycenaean Greeks. Palaces decorated with fresco paintings, a centrally controlled economy, and the use of writing for record keeping are conspicuous features of these societi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457200"/>
            <a:ext cx="8636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001000" y="6567554"/>
            <a:ext cx="1143000" cy="276999"/>
          </a:xfrm>
        </p:spPr>
        <p:txBody>
          <a:bodyPr/>
          <a:lstStyle/>
          <a:p>
            <a:r>
              <a:rPr lang="en-US" altLang="en-US" sz="1200" b="1" dirty="0" smtClean="0"/>
              <a:t>Map 2.2 p49</a:t>
            </a:r>
          </a:p>
        </p:txBody>
      </p:sp>
    </p:spTree>
    <p:extLst>
      <p:ext uri="{BB962C8B-B14F-4D97-AF65-F5344CB8AC3E}">
        <p14:creationId xmlns:p14="http://schemas.microsoft.com/office/powerpoint/2010/main" val="2367800269"/>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153400" cy="492443"/>
          </a:xfrm>
        </p:spPr>
        <p:txBody>
          <a:bodyPr/>
          <a:lstStyle/>
          <a:p>
            <a:r>
              <a:rPr lang="en-US" sz="2400" dirty="0" smtClean="0"/>
              <a:t>Fresco from the Aegean Island of Thera</a:t>
            </a:r>
            <a:endParaRPr lang="en-US" sz="2400" dirty="0"/>
          </a:p>
        </p:txBody>
      </p:sp>
      <p:pic>
        <p:nvPicPr>
          <p:cNvPr id="20481" name="Picture 1" descr="Fresco from the Aegean Island of Thera, circa 1650 B.C.E. This picture shows the arrival of a fleet in a harbor as people watch from the walls of the town. The Minoan civilization of Crete was famous in legend for its naval power. The fresco reveals the appearance and design of ships in the Bronze Age Aegean. In the seventeenth century B.C.E., the island of Thera was devastated by a massive volcanic explosion, thought by many to be the origin of the myth of Atlantis sinking beneath the sea.&#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3400" y="457200"/>
            <a:ext cx="8153400" cy="607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97153" y="6581001"/>
            <a:ext cx="533400" cy="276999"/>
          </a:xfrm>
        </p:spPr>
        <p:txBody>
          <a:bodyPr/>
          <a:lstStyle/>
          <a:p>
            <a:r>
              <a:rPr lang="en-US" altLang="en-US" sz="1200" b="1" dirty="0" smtClean="0"/>
              <a:t> p51</a:t>
            </a:r>
          </a:p>
        </p:txBody>
      </p:sp>
    </p:spTree>
    <p:extLst>
      <p:ext uri="{BB962C8B-B14F-4D97-AF65-F5344CB8AC3E}">
        <p14:creationId xmlns:p14="http://schemas.microsoft.com/office/powerpoint/2010/main" val="371425669"/>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1828800" y="152400"/>
            <a:ext cx="6629400" cy="1447800"/>
          </a:xfrm>
          <a:noFill/>
        </p:spPr>
        <p:txBody>
          <a:bodyPr/>
          <a:lstStyle/>
          <a:p>
            <a:pPr eaLnBrk="1" hangingPunct="1"/>
            <a:r>
              <a:rPr lang="en-US" altLang="en-US" dirty="0" smtClean="0">
                <a:solidFill>
                  <a:schemeClr val="tx1"/>
                </a:solidFill>
                <a:latin typeface="Arial" pitchFamily="34" charset="0"/>
              </a:rPr>
              <a:t>The Assyrian Empire, 911–612 B.C.E.</a:t>
            </a:r>
          </a:p>
        </p:txBody>
      </p:sp>
      <p:sp>
        <p:nvSpPr>
          <p:cNvPr id="22530" name="Rectangle 3"/>
          <p:cNvSpPr>
            <a:spLocks noGrp="1" noChangeArrowheads="1"/>
          </p:cNvSpPr>
          <p:nvPr>
            <p:ph type="body" idx="1"/>
          </p:nvPr>
        </p:nvSpPr>
        <p:spPr>
          <a:xfrm>
            <a:off x="685800" y="1752600"/>
            <a:ext cx="7772400" cy="4329113"/>
          </a:xfrm>
          <a:noFill/>
        </p:spPr>
        <p:txBody>
          <a:bodyPr/>
          <a:lstStyle/>
          <a:p>
            <a:pPr eaLnBrk="1" hangingPunct="1">
              <a:lnSpc>
                <a:spcPct val="80000"/>
              </a:lnSpc>
              <a:buFontTx/>
              <a:buChar char="•"/>
            </a:pPr>
            <a:r>
              <a:rPr lang="en-US" altLang="en-US" sz="2800" dirty="0" smtClean="0">
                <a:latin typeface="Arial" pitchFamily="34" charset="0"/>
              </a:rPr>
              <a:t>Background and Location</a:t>
            </a:r>
          </a:p>
          <a:p>
            <a:pPr eaLnBrk="1" hangingPunct="1">
              <a:lnSpc>
                <a:spcPct val="80000"/>
              </a:lnSpc>
              <a:buFontTx/>
              <a:buChar char="•"/>
            </a:pPr>
            <a:r>
              <a:rPr lang="en-US" altLang="en-US" sz="2800" dirty="0" smtClean="0">
                <a:latin typeface="Arial" pitchFamily="34" charset="0"/>
              </a:rPr>
              <a:t>God and King</a:t>
            </a:r>
          </a:p>
          <a:p>
            <a:pPr marL="1085850" lvl="1" indent="-342900" eaLnBrk="1" hangingPunct="1">
              <a:lnSpc>
                <a:spcPct val="80000"/>
              </a:lnSpc>
              <a:buFontTx/>
              <a:buChar char="•"/>
            </a:pPr>
            <a:r>
              <a:rPr lang="en-US" altLang="en-US" sz="2800" dirty="0" smtClean="0">
                <a:latin typeface="Arial" pitchFamily="34" charset="0"/>
              </a:rPr>
              <a:t>Divinity and kingship</a:t>
            </a:r>
          </a:p>
          <a:p>
            <a:pPr marL="1085850" lvl="1" indent="-342900" eaLnBrk="1" hangingPunct="1">
              <a:lnSpc>
                <a:spcPct val="80000"/>
              </a:lnSpc>
              <a:buFontTx/>
              <a:buChar char="•"/>
            </a:pPr>
            <a:r>
              <a:rPr lang="en-US" altLang="en-US" sz="2800" dirty="0" smtClean="0">
                <a:latin typeface="Arial" pitchFamily="34" charset="0"/>
              </a:rPr>
              <a:t>propaganda</a:t>
            </a:r>
          </a:p>
          <a:p>
            <a:pPr eaLnBrk="1" hangingPunct="1">
              <a:lnSpc>
                <a:spcPct val="80000"/>
              </a:lnSpc>
              <a:buFontTx/>
              <a:buChar char="•"/>
            </a:pPr>
            <a:r>
              <a:rPr lang="en-US" altLang="en-US" sz="2800" dirty="0" smtClean="0">
                <a:latin typeface="Arial" pitchFamily="34" charset="0"/>
              </a:rPr>
              <a:t>Conquest and Control</a:t>
            </a:r>
          </a:p>
          <a:p>
            <a:pPr marL="1085850" lvl="1" indent="-342900" eaLnBrk="1" hangingPunct="1">
              <a:lnSpc>
                <a:spcPct val="80000"/>
              </a:lnSpc>
              <a:buFontTx/>
              <a:buChar char="•"/>
            </a:pPr>
            <a:r>
              <a:rPr lang="en-US" altLang="en-US" sz="2800" dirty="0" smtClean="0">
                <a:latin typeface="Arial" pitchFamily="34" charset="0"/>
              </a:rPr>
              <a:t>Military innovations and practices</a:t>
            </a:r>
          </a:p>
          <a:p>
            <a:pPr marL="1085850" lvl="1" indent="-342900" eaLnBrk="1" hangingPunct="1">
              <a:lnSpc>
                <a:spcPct val="80000"/>
              </a:lnSpc>
              <a:buFontTx/>
              <a:buChar char="•"/>
            </a:pPr>
            <a:r>
              <a:rPr lang="en-US" altLang="en-US" sz="2800" dirty="0" smtClean="0">
                <a:latin typeface="Arial" pitchFamily="34" charset="0"/>
              </a:rPr>
              <a:t>Conquest vs. control of an empire</a:t>
            </a:r>
          </a:p>
          <a:p>
            <a:pPr eaLnBrk="1" hangingPunct="1">
              <a:lnSpc>
                <a:spcPct val="80000"/>
              </a:lnSpc>
              <a:buFontTx/>
              <a:buChar char="•"/>
            </a:pPr>
            <a:r>
              <a:rPr lang="en-US" altLang="en-US" sz="2800" dirty="0" smtClean="0">
                <a:latin typeface="Arial" pitchFamily="34" charset="0"/>
              </a:rPr>
              <a:t>Assyrian Society and Culture</a:t>
            </a:r>
          </a:p>
          <a:p>
            <a:pPr marL="1085850" lvl="1" indent="-342900" eaLnBrk="1" hangingPunct="1">
              <a:lnSpc>
                <a:spcPct val="80000"/>
              </a:lnSpc>
              <a:buFontTx/>
              <a:buChar char="•"/>
            </a:pPr>
            <a:r>
              <a:rPr lang="en-US" altLang="en-US" sz="2800" dirty="0" smtClean="0">
                <a:latin typeface="Arial" pitchFamily="34" charset="0"/>
              </a:rPr>
              <a:t>Migration and absorption</a:t>
            </a:r>
          </a:p>
          <a:p>
            <a:pPr marL="1085850" lvl="1" indent="-342900" eaLnBrk="1" hangingPunct="1">
              <a:lnSpc>
                <a:spcPct val="80000"/>
              </a:lnSpc>
              <a:buFontTx/>
              <a:buChar char="•"/>
            </a:pPr>
            <a:r>
              <a:rPr lang="en-US" altLang="en-US" sz="2800" dirty="0" smtClean="0">
                <a:latin typeface="Arial" pitchFamily="34" charset="0"/>
              </a:rPr>
              <a:t>Libraries and learning</a:t>
            </a:r>
          </a:p>
        </p:txBody>
      </p:sp>
    </p:spTree>
    <p:extLst>
      <p:ext uri="{BB962C8B-B14F-4D97-AF65-F5344CB8AC3E}">
        <p14:creationId xmlns:p14="http://schemas.microsoft.com/office/powerpoint/2010/main" val="1316648434"/>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7778"/>
            <a:ext cx="4457700" cy="492443"/>
          </a:xfrm>
        </p:spPr>
        <p:txBody>
          <a:bodyPr/>
          <a:lstStyle/>
          <a:p>
            <a:r>
              <a:rPr lang="en-US" sz="2400" dirty="0" smtClean="0"/>
              <a:t>The Assyrian Empire</a:t>
            </a:r>
            <a:endParaRPr lang="en-US" sz="2400" dirty="0"/>
          </a:p>
        </p:txBody>
      </p:sp>
      <p:pic>
        <p:nvPicPr>
          <p:cNvPr id="23553" name="Picture 1" descr="Map 3.3: The Assyrian Empire. From the tenth to the seventh century B.C.E. the Assyrians of northern Mesopotamia created the largest empire the world had yet seen, extending from the Iranian Plateau to the eastern shore of the Mediterranean and containing a diverse array of peopl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362200" y="533400"/>
            <a:ext cx="44577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014447" y="6581001"/>
            <a:ext cx="1143000" cy="276999"/>
          </a:xfrm>
        </p:spPr>
        <p:txBody>
          <a:bodyPr/>
          <a:lstStyle/>
          <a:p>
            <a:r>
              <a:rPr lang="en-US" altLang="en-US" sz="1200" b="1" dirty="0" smtClean="0"/>
              <a:t>Map 2.3 p53</a:t>
            </a:r>
          </a:p>
        </p:txBody>
      </p:sp>
    </p:spTree>
    <p:extLst>
      <p:ext uri="{BB962C8B-B14F-4D97-AF65-F5344CB8AC3E}">
        <p14:creationId xmlns:p14="http://schemas.microsoft.com/office/powerpoint/2010/main" val="844626225"/>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276998"/>
            <a:ext cx="8635999" cy="735659"/>
          </a:xfrm>
        </p:spPr>
        <p:txBody>
          <a:bodyPr/>
          <a:lstStyle/>
          <a:p>
            <a:r>
              <a:rPr lang="en-US" altLang="en-US" sz="2400" dirty="0" smtClean="0"/>
              <a:t>Wall Relief from the Palace of Sennacherib at Nineveh </a:t>
            </a:r>
            <a:endParaRPr lang="en-US" sz="2400" dirty="0"/>
          </a:p>
        </p:txBody>
      </p:sp>
      <p:pic>
        <p:nvPicPr>
          <p:cNvPr id="25601" name="Picture 1" descr="Wall Relief from the Palace of Sennacherib at Nineveh.  Against a backdrop of wooded hills representing the landscape of Assyria, workers are hauling a huge stone sculpture from the riverbank to the palace under the watchful eyes of officials and soldiers. They accomplish this task with simple equipment—a lever, a sledge, and thick ropes—and a lot of human muscle powe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028700"/>
            <a:ext cx="8636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8882" y="6581001"/>
            <a:ext cx="609600" cy="276999"/>
          </a:xfrm>
        </p:spPr>
        <p:txBody>
          <a:bodyPr/>
          <a:lstStyle/>
          <a:p>
            <a:r>
              <a:rPr lang="en-US" altLang="en-US" sz="1200" b="1" dirty="0" smtClean="0"/>
              <a:t> p54</a:t>
            </a:r>
          </a:p>
        </p:txBody>
      </p:sp>
    </p:spTree>
    <p:extLst>
      <p:ext uri="{BB962C8B-B14F-4D97-AF65-F5344CB8AC3E}">
        <p14:creationId xmlns:p14="http://schemas.microsoft.com/office/powerpoint/2010/main" val="2702345545"/>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685800" y="495300"/>
            <a:ext cx="7772400" cy="762000"/>
          </a:xfrm>
          <a:noFill/>
        </p:spPr>
        <p:txBody>
          <a:bodyPr/>
          <a:lstStyle/>
          <a:p>
            <a:pPr eaLnBrk="1" hangingPunct="1"/>
            <a:r>
              <a:rPr lang="en-US" altLang="en-US" dirty="0" smtClean="0">
                <a:solidFill>
                  <a:schemeClr val="tx1"/>
                </a:solidFill>
                <a:latin typeface="Arial" pitchFamily="34" charset="0"/>
              </a:rPr>
              <a:t>Israel, 2000–500 B.C.E.</a:t>
            </a:r>
          </a:p>
        </p:txBody>
      </p:sp>
      <p:sp>
        <p:nvSpPr>
          <p:cNvPr id="79875" name="Rectangle 3"/>
          <p:cNvSpPr>
            <a:spLocks noGrp="1" noChangeArrowheads="1"/>
          </p:cNvSpPr>
          <p:nvPr>
            <p:ph type="body" idx="1"/>
          </p:nvPr>
        </p:nvSpPr>
        <p:spPr>
          <a:xfrm>
            <a:off x="609600" y="1371600"/>
            <a:ext cx="8382000" cy="5176838"/>
          </a:xfrm>
        </p:spPr>
        <p:txBody>
          <a:bodyPr/>
          <a:lstStyle/>
          <a:p>
            <a:pPr eaLnBrk="1" hangingPunct="1">
              <a:buFontTx/>
              <a:buChar char="•"/>
              <a:defRPr/>
            </a:pPr>
            <a:r>
              <a:rPr lang="en-US" sz="2800" dirty="0" smtClean="0">
                <a:cs typeface="+mn-cs"/>
              </a:rPr>
              <a:t>Background and Location</a:t>
            </a:r>
          </a:p>
          <a:p>
            <a:pPr eaLnBrk="1" hangingPunct="1">
              <a:buFontTx/>
              <a:buChar char="•"/>
              <a:defRPr/>
            </a:pPr>
            <a:r>
              <a:rPr lang="en-US" sz="2800" dirty="0" smtClean="0">
                <a:cs typeface="+mn-cs"/>
              </a:rPr>
              <a:t>Origins, Exodus, and Settlement</a:t>
            </a:r>
          </a:p>
          <a:p>
            <a:pPr marL="1085850" lvl="1" indent="-342900" eaLnBrk="1" hangingPunct="1">
              <a:buFontTx/>
              <a:buChar char="•"/>
              <a:defRPr/>
            </a:pPr>
            <a:r>
              <a:rPr lang="en-US" sz="2800" dirty="0" smtClean="0"/>
              <a:t>Bible as historical source</a:t>
            </a:r>
          </a:p>
          <a:p>
            <a:pPr marL="1085850" lvl="1" indent="-342900" eaLnBrk="1" hangingPunct="1">
              <a:buFontTx/>
              <a:buChar char="•"/>
              <a:defRPr/>
            </a:pPr>
            <a:r>
              <a:rPr lang="en-US" sz="2800" dirty="0" smtClean="0"/>
              <a:t>Yahweh and monotheism</a:t>
            </a:r>
          </a:p>
          <a:p>
            <a:pPr eaLnBrk="1" hangingPunct="1">
              <a:buFontTx/>
              <a:buChar char="•"/>
              <a:defRPr/>
            </a:pPr>
            <a:r>
              <a:rPr lang="en-US" sz="2800" dirty="0" smtClean="0">
                <a:cs typeface="+mn-cs"/>
              </a:rPr>
              <a:t>Rise of the Monarchy</a:t>
            </a:r>
          </a:p>
          <a:p>
            <a:pPr marL="1085850" lvl="1" indent="-342900" eaLnBrk="1" hangingPunct="1">
              <a:buFontTx/>
              <a:buChar char="•"/>
              <a:defRPr/>
            </a:pPr>
            <a:r>
              <a:rPr lang="en-US" sz="2800" dirty="0" smtClean="0"/>
              <a:t>David and Solomon</a:t>
            </a:r>
          </a:p>
          <a:p>
            <a:pPr marL="1085850" lvl="1" indent="-342900" eaLnBrk="1" hangingPunct="1">
              <a:buFontTx/>
              <a:buChar char="•"/>
              <a:defRPr/>
            </a:pPr>
            <a:r>
              <a:rPr lang="en-US" sz="2800" dirty="0" smtClean="0"/>
              <a:t>The temple priesthood</a:t>
            </a:r>
          </a:p>
          <a:p>
            <a:pPr marL="0" indent="0" eaLnBrk="1" hangingPunct="1">
              <a:buFont typeface="Arial" pitchFamily="34" charset="0"/>
              <a:buChar char="•"/>
              <a:defRPr/>
            </a:pPr>
            <a:r>
              <a:rPr lang="en-US" sz="2800" dirty="0" smtClean="0">
                <a:cs typeface="+mn-cs"/>
              </a:rPr>
              <a:t>   Fragmentation and Dispersal</a:t>
            </a:r>
          </a:p>
          <a:p>
            <a:pPr marL="1085850" lvl="1" indent="-342900" eaLnBrk="1" hangingPunct="1">
              <a:buFontTx/>
              <a:buChar char="•"/>
              <a:defRPr/>
            </a:pPr>
            <a:r>
              <a:rPr lang="en-US" sz="2800" dirty="0" smtClean="0"/>
              <a:t>Israel and Judah</a:t>
            </a:r>
          </a:p>
          <a:p>
            <a:pPr marL="1085850" lvl="1" indent="-342900" eaLnBrk="1" hangingPunct="1">
              <a:buFontTx/>
              <a:buChar char="•"/>
              <a:defRPr/>
            </a:pPr>
            <a:r>
              <a:rPr lang="en-US" sz="2800" dirty="0" smtClean="0"/>
              <a:t>The Babylonian Captivity and the Diaspora</a:t>
            </a:r>
          </a:p>
        </p:txBody>
      </p:sp>
    </p:spTree>
    <p:extLst>
      <p:ext uri="{BB962C8B-B14F-4D97-AF65-F5344CB8AC3E}">
        <p14:creationId xmlns:p14="http://schemas.microsoft.com/office/powerpoint/2010/main" val="1878808512"/>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197100" y="76200"/>
            <a:ext cx="4508500" cy="492443"/>
          </a:xfrm>
        </p:spPr>
        <p:txBody>
          <a:bodyPr/>
          <a:lstStyle/>
          <a:p>
            <a:r>
              <a:rPr lang="en-US" sz="2600" dirty="0" smtClean="0"/>
              <a:t>Map of Phoenicia and Israel</a:t>
            </a:r>
            <a:endParaRPr lang="en-US" sz="2600" dirty="0"/>
          </a:p>
        </p:txBody>
      </p:sp>
      <p:pic>
        <p:nvPicPr>
          <p:cNvPr id="28673" name="Picture 1" descr="Map 3.4: Phoenicia and Israel. The lands along the eastern shore of the Mediterranean Sea—sometimes called the Levant or Syria-Palestine—have always been a crossroads, traversed by migrants, nomads, merchants, and armies moving between Egypt, Arabia, Mesopotamia, and Anatolia. This map shows Canaan before circa 1250 B.C.E. Some of the cities in Canaan in this map are Jerusaliem, Hebron, Tyre, Sidon, Byblos, Aradus, and Ugarit."/>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7100" y="579657"/>
            <a:ext cx="4508500" cy="6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001000" y="6604000"/>
            <a:ext cx="1143000" cy="276999"/>
          </a:xfrm>
        </p:spPr>
        <p:txBody>
          <a:bodyPr/>
          <a:lstStyle/>
          <a:p>
            <a:r>
              <a:rPr lang="en-US" altLang="en-US" sz="1200" b="1" dirty="0" smtClean="0"/>
              <a:t>Map 2.4 p56</a:t>
            </a:r>
          </a:p>
        </p:txBody>
      </p:sp>
    </p:spTree>
    <p:extLst>
      <p:ext uri="{BB962C8B-B14F-4D97-AF65-F5344CB8AC3E}">
        <p14:creationId xmlns:p14="http://schemas.microsoft.com/office/powerpoint/2010/main" val="2592874982"/>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8965"/>
            <a:ext cx="7772400" cy="492443"/>
          </a:xfrm>
        </p:spPr>
        <p:txBody>
          <a:bodyPr/>
          <a:lstStyle/>
          <a:p>
            <a:r>
              <a:rPr lang="en-US" sz="2600" dirty="0" smtClean="0"/>
              <a:t>Map of Phoenicia and Israel (continued)</a:t>
            </a:r>
            <a:endParaRPr lang="en-US" sz="2600" dirty="0"/>
          </a:p>
        </p:txBody>
      </p:sp>
      <p:pic>
        <p:nvPicPr>
          <p:cNvPr id="30721" name="Picture 1" descr="Map 3.4: Phoenicia and Israel. This map shows the kingdoms of Israel and Judah circa 800 B.C.E. Cities in Israel include Megiddo, Samaria, Shechem, Jericho, and Ramoth Gilead. Cities in Judah include Jerusalem, Bethlehem, Hebron, Lachish, and Beersheb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197100" y="533400"/>
            <a:ext cx="47498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85483"/>
            <a:ext cx="1219200" cy="276999"/>
          </a:xfrm>
        </p:spPr>
        <p:txBody>
          <a:bodyPr/>
          <a:lstStyle/>
          <a:p>
            <a:r>
              <a:rPr lang="en-US" altLang="en-US" sz="1200" b="1" dirty="0" smtClean="0"/>
              <a:t>Map 2.4 p56</a:t>
            </a:r>
          </a:p>
        </p:txBody>
      </p:sp>
    </p:spTree>
    <p:extLst>
      <p:ext uri="{BB962C8B-B14F-4D97-AF65-F5344CB8AC3E}">
        <p14:creationId xmlns:p14="http://schemas.microsoft.com/office/powerpoint/2010/main" val="1302307382"/>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184431"/>
            <a:ext cx="8636000" cy="492443"/>
          </a:xfrm>
        </p:spPr>
        <p:txBody>
          <a:bodyPr/>
          <a:lstStyle/>
          <a:p>
            <a:r>
              <a:rPr lang="en-US" sz="2600" dirty="0" smtClean="0"/>
              <a:t>The Western Wall in Jerusalem</a:t>
            </a:r>
            <a:endParaRPr lang="en-US" sz="2600" dirty="0"/>
          </a:p>
        </p:txBody>
      </p:sp>
      <p:pic>
        <p:nvPicPr>
          <p:cNvPr id="32769" name="Picture 1" descr="The Western Wall in Jerusalem.  The sole remaining remnant of King Herod’s magnificent Second Temple, the religious center of ancient Judaism. It replaced Solomon’s Temple, destroyed in&#10;the Babylonian conquest of 586 B.C.E., but was destroyed by the Romans in 70 C.E. in the course of suppressing a revolt in Judaea. The site is also sacred to Islam, with the golden Dome of the Rock in the backgroun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8011" y="756850"/>
            <a:ext cx="8636000" cy="566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23300" y="6581001"/>
            <a:ext cx="533400" cy="276999"/>
          </a:xfrm>
        </p:spPr>
        <p:txBody>
          <a:bodyPr/>
          <a:lstStyle/>
          <a:p>
            <a:r>
              <a:rPr lang="en-US" altLang="en-US" sz="1200" b="1" dirty="0" smtClean="0"/>
              <a:t> p58</a:t>
            </a:r>
          </a:p>
        </p:txBody>
      </p:sp>
    </p:spTree>
    <p:extLst>
      <p:ext uri="{BB962C8B-B14F-4D97-AF65-F5344CB8AC3E}">
        <p14:creationId xmlns:p14="http://schemas.microsoft.com/office/powerpoint/2010/main" val="3283975619"/>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a:xfrm>
            <a:off x="685800" y="214313"/>
            <a:ext cx="8305800" cy="1323975"/>
          </a:xfrm>
          <a:noFill/>
        </p:spPr>
        <p:txBody>
          <a:bodyPr/>
          <a:lstStyle/>
          <a:p>
            <a:pPr eaLnBrk="1" hangingPunct="1"/>
            <a:r>
              <a:rPr lang="en-US" altLang="en-US" sz="4000" dirty="0" smtClean="0">
                <a:solidFill>
                  <a:schemeClr val="tx1"/>
                </a:solidFill>
                <a:latin typeface="Arial" pitchFamily="34" charset="0"/>
              </a:rPr>
              <a:t>Phoenicia and the Mediterranean, 1200–500 B.C.E.</a:t>
            </a:r>
          </a:p>
        </p:txBody>
      </p:sp>
      <p:sp>
        <p:nvSpPr>
          <p:cNvPr id="34818" name="Rectangle 3"/>
          <p:cNvSpPr>
            <a:spLocks noGrp="1" noChangeArrowheads="1"/>
          </p:cNvSpPr>
          <p:nvPr>
            <p:ph type="body" idx="1"/>
          </p:nvPr>
        </p:nvSpPr>
        <p:spPr>
          <a:xfrm>
            <a:off x="685800" y="1752600"/>
            <a:ext cx="7772400" cy="4130675"/>
          </a:xfrm>
          <a:noFill/>
        </p:spPr>
        <p:txBody>
          <a:bodyPr/>
          <a:lstStyle/>
          <a:p>
            <a:pPr eaLnBrk="1" hangingPunct="1">
              <a:buFontTx/>
              <a:buChar char="•"/>
            </a:pPr>
            <a:r>
              <a:rPr lang="en-US" altLang="en-US" dirty="0" smtClean="0">
                <a:latin typeface="Arial" pitchFamily="34" charset="0"/>
              </a:rPr>
              <a:t>The Phoenician City-States</a:t>
            </a:r>
          </a:p>
          <a:p>
            <a:pPr eaLnBrk="1" hangingPunct="1">
              <a:buFontTx/>
              <a:buChar char="•"/>
            </a:pPr>
            <a:r>
              <a:rPr lang="en-US" altLang="en-US" dirty="0" smtClean="0">
                <a:latin typeface="Arial" pitchFamily="34" charset="0"/>
              </a:rPr>
              <a:t>Expansion into the Mediterranean</a:t>
            </a:r>
          </a:p>
          <a:p>
            <a:pPr marL="1085850" lvl="1" indent="-342900" eaLnBrk="1" hangingPunct="1">
              <a:buFontTx/>
              <a:buChar char="•"/>
            </a:pPr>
            <a:r>
              <a:rPr lang="en-US" altLang="en-US" dirty="0" smtClean="0">
                <a:latin typeface="Arial" pitchFamily="34" charset="0"/>
              </a:rPr>
              <a:t>Trade and colonization</a:t>
            </a:r>
          </a:p>
          <a:p>
            <a:pPr eaLnBrk="1" hangingPunct="1">
              <a:buFontTx/>
              <a:buChar char="•"/>
            </a:pPr>
            <a:r>
              <a:rPr lang="en-US" altLang="en-US" dirty="0" smtClean="0">
                <a:latin typeface="Arial" pitchFamily="34" charset="0"/>
              </a:rPr>
              <a:t>Carthage</a:t>
            </a:r>
            <a:r>
              <a:rPr lang="ja-JP" altLang="en-US" dirty="0" smtClean="0">
                <a:latin typeface="Arial" pitchFamily="34" charset="0"/>
              </a:rPr>
              <a:t>’</a:t>
            </a:r>
            <a:r>
              <a:rPr lang="en-US" altLang="ja-JP" dirty="0" smtClean="0">
                <a:latin typeface="Arial" pitchFamily="34" charset="0"/>
              </a:rPr>
              <a:t>s Commercial Empire</a:t>
            </a:r>
          </a:p>
          <a:p>
            <a:pPr marL="1085850" lvl="1" indent="-342900" eaLnBrk="1" hangingPunct="1">
              <a:buFontTx/>
              <a:buChar char="•"/>
            </a:pPr>
            <a:r>
              <a:rPr lang="en-US" altLang="en-US" dirty="0" smtClean="0">
                <a:latin typeface="Arial" pitchFamily="34" charset="0"/>
              </a:rPr>
              <a:t>Naval power</a:t>
            </a:r>
          </a:p>
          <a:p>
            <a:pPr eaLnBrk="1" hangingPunct="1">
              <a:buFontTx/>
              <a:buChar char="•"/>
            </a:pPr>
            <a:r>
              <a:rPr lang="en-US" altLang="en-US" dirty="0" smtClean="0">
                <a:latin typeface="Arial" pitchFamily="34" charset="0"/>
              </a:rPr>
              <a:t>War and Religion</a:t>
            </a:r>
          </a:p>
          <a:p>
            <a:pPr marL="1085850" lvl="1" indent="-342900" eaLnBrk="1" hangingPunct="1">
              <a:buFontTx/>
              <a:buChar char="•"/>
            </a:pPr>
            <a:r>
              <a:rPr lang="en-US" altLang="en-US" dirty="0" smtClean="0">
                <a:latin typeface="Arial" pitchFamily="34" charset="0"/>
              </a:rPr>
              <a:t>Empire of trade, not territory</a:t>
            </a:r>
          </a:p>
        </p:txBody>
      </p:sp>
    </p:spTree>
    <p:extLst>
      <p:ext uri="{BB962C8B-B14F-4D97-AF65-F5344CB8AC3E}">
        <p14:creationId xmlns:p14="http://schemas.microsoft.com/office/powerpoint/2010/main" val="2925279519"/>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6412" y="122078"/>
            <a:ext cx="8636000" cy="492443"/>
          </a:xfrm>
        </p:spPr>
        <p:txBody>
          <a:bodyPr/>
          <a:lstStyle/>
          <a:p>
            <a:r>
              <a:rPr lang="en-US" sz="2600" dirty="0" smtClean="0"/>
              <a:t>Dido Building Carthage</a:t>
            </a:r>
            <a:endParaRPr lang="en-US" sz="2600" dirty="0"/>
          </a:p>
        </p:txBody>
      </p:sp>
      <p:pic>
        <p:nvPicPr>
          <p:cNvPr id="4097" name="Picture 1" descr="Dido Building Carthage. This 1815 C.E. painting by the British artist J. M. W. Turner shows the construction of the newly founded city of Carthage by Dido (seen on the left), a story familiar from the Roman poet Vergil’s epic Aeneid.&#10;"/>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276412" y="679236"/>
            <a:ext cx="8636000" cy="567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477000"/>
            <a:ext cx="533400" cy="304800"/>
          </a:xfrm>
        </p:spPr>
        <p:txBody>
          <a:bodyPr/>
          <a:lstStyle/>
          <a:p>
            <a:r>
              <a:rPr lang="en-US" altLang="en-US" sz="1200" b="1" dirty="0" smtClean="0"/>
              <a:t>P40</a:t>
            </a:r>
          </a:p>
        </p:txBody>
      </p:sp>
    </p:spTree>
    <p:extLst>
      <p:ext uri="{BB962C8B-B14F-4D97-AF65-F5344CB8AC3E}">
        <p14:creationId xmlns:p14="http://schemas.microsoft.com/office/powerpoint/2010/main" val="1248795261"/>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30213" y="-31376"/>
            <a:ext cx="8270874" cy="640976"/>
          </a:xfrm>
        </p:spPr>
        <p:txBody>
          <a:bodyPr/>
          <a:lstStyle/>
          <a:p>
            <a:r>
              <a:rPr lang="en-US" altLang="en-US" sz="2600" dirty="0" smtClean="0"/>
              <a:t>Phoenician Ivory Panel, Ninth to Eighth Century B.C.E. </a:t>
            </a:r>
            <a:endParaRPr lang="en-US" sz="2600" dirty="0"/>
          </a:p>
        </p:txBody>
      </p:sp>
      <p:pic>
        <p:nvPicPr>
          <p:cNvPr id="35841" name="Picture 1" descr="Phoenician Ivory Panel, Ninth to Eighth Century B.C.E. This panel, originally covered with gold leaf and inlaid with red carnelian and blue lapis lazuli, depicts a lioness devouring a boy. Produced in Phoenicia, perhaps as tribute for the Assyrian king, it was probably part of a wooden throne. It was found in a well in the palace area of the Assyrian capital Nimrud, where it was discarded when the city was destroyed in the late seventh century B.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479550" y="577516"/>
            <a:ext cx="61722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608482"/>
            <a:ext cx="533400" cy="276999"/>
          </a:xfrm>
        </p:spPr>
        <p:txBody>
          <a:bodyPr/>
          <a:lstStyle/>
          <a:p>
            <a:r>
              <a:rPr lang="en-US" altLang="en-US" sz="1200" b="1" dirty="0" smtClean="0"/>
              <a:t> p62</a:t>
            </a:r>
          </a:p>
        </p:txBody>
      </p:sp>
    </p:spTree>
    <p:extLst>
      <p:ext uri="{BB962C8B-B14F-4D97-AF65-F5344CB8AC3E}">
        <p14:creationId xmlns:p14="http://schemas.microsoft.com/office/powerpoint/2010/main" val="3547475143"/>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7929"/>
            <a:ext cx="7772400" cy="492443"/>
          </a:xfrm>
        </p:spPr>
        <p:txBody>
          <a:bodyPr/>
          <a:lstStyle/>
          <a:p>
            <a:r>
              <a:rPr lang="en-US" altLang="en-US" sz="2600" dirty="0" smtClean="0"/>
              <a:t>Scythian Felt Cloth from Pazyryk</a:t>
            </a:r>
            <a:endParaRPr lang="en-US" sz="2600" dirty="0"/>
          </a:p>
        </p:txBody>
      </p:sp>
      <p:pic>
        <p:nvPicPr>
          <p:cNvPr id="37889" name="Picture 1" descr="Scythian Felt Cloth from Pazyryk, circa 500 B.C.E. Found in a subterranean tomb in Siberia, the textile was preserved by the permafrost. It depicts a winged figure with a human upper body and antler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0100" y="533400"/>
            <a:ext cx="50165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81001"/>
            <a:ext cx="533400" cy="276999"/>
          </a:xfrm>
        </p:spPr>
        <p:txBody>
          <a:bodyPr/>
          <a:lstStyle/>
          <a:p>
            <a:r>
              <a:rPr lang="en-US" altLang="en-US" sz="1200" b="1" dirty="0" smtClean="0"/>
              <a:t> p63</a:t>
            </a:r>
          </a:p>
        </p:txBody>
      </p:sp>
    </p:spTree>
    <p:extLst>
      <p:ext uri="{BB962C8B-B14F-4D97-AF65-F5344CB8AC3E}">
        <p14:creationId xmlns:p14="http://schemas.microsoft.com/office/powerpoint/2010/main" val="2483175524"/>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287983"/>
            <a:ext cx="8636000" cy="492443"/>
          </a:xfrm>
        </p:spPr>
        <p:txBody>
          <a:bodyPr/>
          <a:lstStyle/>
          <a:p>
            <a:r>
              <a:rPr lang="en-US" altLang="en-US" sz="2600" dirty="0" smtClean="0"/>
              <a:t>Colonization of the Mediterranean </a:t>
            </a:r>
            <a:endParaRPr lang="en-US" sz="2600" dirty="0"/>
          </a:p>
        </p:txBody>
      </p:sp>
      <p:pic>
        <p:nvPicPr>
          <p:cNvPr id="39937" name="Picture 1" descr="Map 3.5: Colonization of the Mediterranean. In the ninth century B.C.E., the Phoenicians of Lebanon began to explore and colonize parts of the western Mediterranean, including the coast of North Africa, southern and eastern Spain, and the islands of Sicily and Sardinia. The Phoenicians were primarily interested in access to valuable raw materials and trading opportunities.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76300"/>
            <a:ext cx="8636000"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001000" y="6581001"/>
            <a:ext cx="1143000" cy="276999"/>
          </a:xfrm>
        </p:spPr>
        <p:txBody>
          <a:bodyPr/>
          <a:lstStyle/>
          <a:p>
            <a:r>
              <a:rPr lang="en-US" altLang="en-US" sz="1200" b="1" dirty="0" smtClean="0"/>
              <a:t>Map 2.5 p64</a:t>
            </a:r>
          </a:p>
        </p:txBody>
      </p:sp>
    </p:spTree>
    <p:extLst>
      <p:ext uri="{BB962C8B-B14F-4D97-AF65-F5344CB8AC3E}">
        <p14:creationId xmlns:p14="http://schemas.microsoft.com/office/powerpoint/2010/main" val="1565740554"/>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7778"/>
            <a:ext cx="7772400" cy="492443"/>
          </a:xfrm>
        </p:spPr>
        <p:txBody>
          <a:bodyPr/>
          <a:lstStyle/>
          <a:p>
            <a:r>
              <a:rPr lang="en-US" altLang="en-US" sz="2600" dirty="0" smtClean="0"/>
              <a:t>The Tophet of Carthage</a:t>
            </a:r>
            <a:r>
              <a:rPr lang="en-US" altLang="en-US" sz="2600" baseline="0" dirty="0" smtClean="0"/>
              <a:t> </a:t>
            </a:r>
            <a:endParaRPr lang="en-US" sz="2600" dirty="0"/>
          </a:p>
        </p:txBody>
      </p:sp>
      <p:pic>
        <p:nvPicPr>
          <p:cNvPr id="41985" name="Picture 1" descr="The Tophet of Carthage. Here, from the seventh to second centuries B.C.E., the cremated bodies of sacrificed children were buried. Archaeological excavation has confirmed the claim in ancient sources that the Carthaginians sacrificed children to their gods at times of crisis. Stone markers, decorated with magical signs and symbols of divinities as well as family names, were placed over ceramic urns containing the ashes and charred bones of one or more infants or, occasionally, older childre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524000" y="494099"/>
            <a:ext cx="6350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53200"/>
            <a:ext cx="533400" cy="327799"/>
          </a:xfrm>
        </p:spPr>
        <p:txBody>
          <a:bodyPr/>
          <a:lstStyle/>
          <a:p>
            <a:r>
              <a:rPr lang="en-US" altLang="en-US" sz="1200" b="1" dirty="0" smtClean="0"/>
              <a:t> p67</a:t>
            </a:r>
          </a:p>
        </p:txBody>
      </p:sp>
    </p:spTree>
    <p:extLst>
      <p:ext uri="{BB962C8B-B14F-4D97-AF65-F5344CB8AC3E}">
        <p14:creationId xmlns:p14="http://schemas.microsoft.com/office/powerpoint/2010/main" val="710072495"/>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a:xfrm>
            <a:off x="685800" y="495300"/>
            <a:ext cx="7772400" cy="762000"/>
          </a:xfrm>
          <a:noFill/>
        </p:spPr>
        <p:txBody>
          <a:bodyPr/>
          <a:lstStyle/>
          <a:p>
            <a:pPr eaLnBrk="1" hangingPunct="1"/>
            <a:r>
              <a:rPr lang="en-US" altLang="en-US" smtClean="0">
                <a:solidFill>
                  <a:schemeClr val="tx1"/>
                </a:solidFill>
                <a:latin typeface="Arial" pitchFamily="34" charset="0"/>
              </a:rPr>
              <a:t>Failure and Transformation, 750-550 B.C.E.</a:t>
            </a:r>
            <a:endParaRPr lang="en-US" altLang="en-US" dirty="0" smtClean="0">
              <a:solidFill>
                <a:schemeClr val="tx1"/>
              </a:solidFill>
              <a:latin typeface="Arial" pitchFamily="34" charset="0"/>
            </a:endParaRPr>
          </a:p>
        </p:txBody>
      </p:sp>
      <p:sp>
        <p:nvSpPr>
          <p:cNvPr id="44034" name="Rectangle 3"/>
          <p:cNvSpPr>
            <a:spLocks noGrp="1" noChangeArrowheads="1"/>
          </p:cNvSpPr>
          <p:nvPr>
            <p:ph idx="1"/>
          </p:nvPr>
        </p:nvSpPr>
        <p:spPr/>
        <p:txBody>
          <a:bodyPr/>
          <a:lstStyle/>
          <a:p>
            <a:pPr marL="0" indent="0" eaLnBrk="1" hangingPunct="1">
              <a:buFontTx/>
              <a:buChar char="•"/>
            </a:pPr>
            <a:r>
              <a:rPr lang="en-US" altLang="en-US" smtClean="0">
                <a:latin typeface="Arial" pitchFamily="34" charset="0"/>
              </a:rPr>
              <a:t>Consequences of the Assyrian Conquest</a:t>
            </a:r>
          </a:p>
          <a:p>
            <a:pPr lvl="1" eaLnBrk="1" hangingPunct="1">
              <a:buFontTx/>
              <a:buChar char="•"/>
            </a:pPr>
            <a:r>
              <a:rPr lang="en-US" altLang="en-US" smtClean="0">
                <a:latin typeface="Arial" pitchFamily="34" charset="0"/>
              </a:rPr>
              <a:t>Destruction of Israel</a:t>
            </a:r>
          </a:p>
          <a:p>
            <a:pPr lvl="1" eaLnBrk="1" hangingPunct="1">
              <a:buFontTx/>
              <a:buChar char="•"/>
            </a:pPr>
            <a:r>
              <a:rPr lang="en-US" altLang="en-US" smtClean="0">
                <a:latin typeface="Arial" pitchFamily="34" charset="0"/>
              </a:rPr>
              <a:t>Phoenician colonization </a:t>
            </a:r>
          </a:p>
          <a:p>
            <a:pPr lvl="1" eaLnBrk="1" hangingPunct="1">
              <a:buFontTx/>
              <a:buChar char="•"/>
            </a:pPr>
            <a:r>
              <a:rPr lang="en-US" altLang="en-US" smtClean="0">
                <a:latin typeface="Arial" pitchFamily="34" charset="0"/>
              </a:rPr>
              <a:t>Assyrian over-extension and resistance</a:t>
            </a:r>
            <a:endParaRPr lang="en-US" altLang="en-US" dirty="0" smtClean="0">
              <a:latin typeface="Arial" pitchFamily="34" charset="0"/>
            </a:endParaRPr>
          </a:p>
        </p:txBody>
      </p:sp>
    </p:spTree>
    <p:extLst>
      <p:ext uri="{BB962C8B-B14F-4D97-AF65-F5344CB8AC3E}">
        <p14:creationId xmlns:p14="http://schemas.microsoft.com/office/powerpoint/2010/main" val="2405349894"/>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ChangeArrowheads="1"/>
          </p:cNvSpPr>
          <p:nvPr>
            <p:ph type="title"/>
          </p:nvPr>
        </p:nvSpPr>
        <p:spPr>
          <a:xfrm>
            <a:off x="685800" y="153025"/>
            <a:ext cx="7772400" cy="1446550"/>
          </a:xfrm>
        </p:spPr>
        <p:txBody>
          <a:bodyPr/>
          <a:lstStyle/>
          <a:p>
            <a:pPr eaLnBrk="1" hangingPunct="1"/>
            <a:r>
              <a:rPr lang="en-US" altLang="en-US" dirty="0" smtClean="0">
                <a:solidFill>
                  <a:schemeClr val="tx1"/>
                </a:solidFill>
                <a:latin typeface="Arial" pitchFamily="34" charset="0"/>
              </a:rPr>
              <a:t>The Cosmopolitan Middle East, 1700–1100 B.C.E.</a:t>
            </a:r>
          </a:p>
        </p:txBody>
      </p:sp>
      <p:sp>
        <p:nvSpPr>
          <p:cNvPr id="6146" name="Rectangle 3"/>
          <p:cNvSpPr>
            <a:spLocks noGrp="1" noChangeArrowheads="1"/>
          </p:cNvSpPr>
          <p:nvPr>
            <p:ph type="body" idx="1"/>
          </p:nvPr>
        </p:nvSpPr>
        <p:spPr>
          <a:xfrm>
            <a:off x="685800" y="1752600"/>
            <a:ext cx="7772400" cy="4622804"/>
          </a:xfrm>
          <a:noFill/>
        </p:spPr>
        <p:txBody>
          <a:bodyPr/>
          <a:lstStyle/>
          <a:p>
            <a:pPr eaLnBrk="1" hangingPunct="1">
              <a:buFontTx/>
              <a:buChar char="•"/>
            </a:pPr>
            <a:r>
              <a:rPr lang="en-US" altLang="en-US" dirty="0" smtClean="0">
                <a:latin typeface="Arial" pitchFamily="34" charset="0"/>
              </a:rPr>
              <a:t>What does it mean to be “cosmopolitan?”</a:t>
            </a:r>
          </a:p>
          <a:p>
            <a:pPr eaLnBrk="1" hangingPunct="1">
              <a:buFontTx/>
              <a:buChar char="•"/>
            </a:pPr>
            <a:r>
              <a:rPr lang="en-US" altLang="en-US" dirty="0" smtClean="0">
                <a:latin typeface="Arial" pitchFamily="34" charset="0"/>
              </a:rPr>
              <a:t>Western Asia</a:t>
            </a:r>
          </a:p>
          <a:p>
            <a:pPr eaLnBrk="1" hangingPunct="1">
              <a:buFontTx/>
              <a:buChar char="•"/>
            </a:pPr>
            <a:r>
              <a:rPr lang="en-US" altLang="en-US" dirty="0" smtClean="0">
                <a:latin typeface="Arial" pitchFamily="34" charset="0"/>
              </a:rPr>
              <a:t>New Kingdom Egypt</a:t>
            </a:r>
          </a:p>
          <a:p>
            <a:pPr marL="1085850" lvl="1" indent="-342900" eaLnBrk="1" hangingPunct="1">
              <a:buFontTx/>
              <a:buChar char="•"/>
            </a:pPr>
            <a:r>
              <a:rPr lang="en-US" altLang="en-US" dirty="0" smtClean="0">
                <a:latin typeface="Arial" pitchFamily="34" charset="0"/>
              </a:rPr>
              <a:t>Akhenhaten</a:t>
            </a:r>
          </a:p>
          <a:p>
            <a:pPr eaLnBrk="1" hangingPunct="1">
              <a:buFontTx/>
              <a:buChar char="•"/>
            </a:pPr>
            <a:r>
              <a:rPr lang="en-US" altLang="en-US" dirty="0" smtClean="0">
                <a:latin typeface="Arial" pitchFamily="34" charset="0"/>
              </a:rPr>
              <a:t>Commerce and Communication</a:t>
            </a:r>
          </a:p>
          <a:p>
            <a:pPr marL="1085850" lvl="1" indent="-342900" eaLnBrk="1" hangingPunct="1">
              <a:buFontTx/>
              <a:buChar char="•"/>
            </a:pPr>
            <a:r>
              <a:rPr lang="en-US" altLang="en-US" dirty="0" smtClean="0">
                <a:latin typeface="Arial" pitchFamily="34" charset="0"/>
              </a:rPr>
              <a:t>Metal trade</a:t>
            </a:r>
          </a:p>
          <a:p>
            <a:pPr marL="1085850" lvl="1" indent="-342900" eaLnBrk="1" hangingPunct="1">
              <a:buFontTx/>
              <a:buChar char="•"/>
            </a:pPr>
            <a:r>
              <a:rPr lang="en-US" altLang="en-US" dirty="0" smtClean="0">
                <a:latin typeface="Arial" pitchFamily="34" charset="0"/>
              </a:rPr>
              <a:t>Horses, chariots and camels</a:t>
            </a:r>
          </a:p>
        </p:txBody>
      </p:sp>
    </p:spTree>
    <p:extLst>
      <p:ext uri="{BB962C8B-B14F-4D97-AF65-F5344CB8AC3E}">
        <p14:creationId xmlns:p14="http://schemas.microsoft.com/office/powerpoint/2010/main" val="4045190678"/>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76200"/>
            <a:ext cx="7772400" cy="492443"/>
          </a:xfrm>
        </p:spPr>
        <p:txBody>
          <a:bodyPr/>
          <a:lstStyle/>
          <a:p>
            <a:r>
              <a:rPr lang="en-US" sz="2600" dirty="0" smtClean="0"/>
              <a:t>The Middle East in the Second Millennium BCE</a:t>
            </a:r>
            <a:endParaRPr lang="en-US" sz="2600" dirty="0"/>
          </a:p>
        </p:txBody>
      </p:sp>
      <p:pic>
        <p:nvPicPr>
          <p:cNvPr id="7169" name="Picture 1" descr="Map 3.1: The Middle East in the Second Millennium B.C.E. Although warfare was not uncommon, treaties, diplomatic missions, and correspondence in Akkadian cuneiform fostered cooperative relationships between states. All were tied together by extensive networks of exchange Balance of Power in the Near East centering on the trade in metals, and peripheral regions, such as Nubia and the Aegean Sea, were drawn into the web of commer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70647" y="533400"/>
            <a:ext cx="7988300" cy="607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9282" y="6604000"/>
            <a:ext cx="1219200" cy="276999"/>
          </a:xfrm>
        </p:spPr>
        <p:txBody>
          <a:bodyPr/>
          <a:lstStyle/>
          <a:p>
            <a:r>
              <a:rPr lang="en-US" altLang="en-US" sz="1200" b="1" dirty="0" smtClean="0"/>
              <a:t>Map 2.1 p42</a:t>
            </a:r>
          </a:p>
        </p:txBody>
      </p:sp>
    </p:spTree>
    <p:extLst>
      <p:ext uri="{BB962C8B-B14F-4D97-AF65-F5344CB8AC3E}">
        <p14:creationId xmlns:p14="http://schemas.microsoft.com/office/powerpoint/2010/main" val="763018806"/>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9021" y="0"/>
            <a:ext cx="8305800" cy="435096"/>
          </a:xfrm>
        </p:spPr>
        <p:txBody>
          <a:bodyPr/>
          <a:lstStyle/>
          <a:p>
            <a:r>
              <a:rPr lang="en-US" sz="2400" dirty="0" smtClean="0"/>
              <a:t>Chronology from 2000 B.C.E.</a:t>
            </a:r>
            <a:r>
              <a:rPr lang="en-US" altLang="en-US" sz="2400" dirty="0" smtClean="0">
                <a:solidFill>
                  <a:schemeClr val="tx1"/>
                </a:solidFill>
                <a:latin typeface="Arial" pitchFamily="34" charset="0"/>
              </a:rPr>
              <a:t>– </a:t>
            </a:r>
            <a:r>
              <a:rPr lang="en-US" sz="2400" dirty="0" smtClean="0"/>
              <a:t>600 B.C.E.</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3948940734"/>
              </p:ext>
            </p:extLst>
          </p:nvPr>
        </p:nvGraphicFramePr>
        <p:xfrm>
          <a:off x="372979" y="455149"/>
          <a:ext cx="8305800" cy="6264351"/>
        </p:xfrm>
        <a:graphic>
          <a:graphicData uri="http://schemas.openxmlformats.org/drawingml/2006/table">
            <a:tbl>
              <a:tblPr firstRow="1" bandRow="1">
                <a:tableStyleId>{5C22544A-7EE6-4342-B048-85BDC9FD1C3A}</a:tableStyleId>
              </a:tblPr>
              <a:tblGrid>
                <a:gridCol w="1661160"/>
                <a:gridCol w="1661160"/>
                <a:gridCol w="1661160"/>
                <a:gridCol w="1661160"/>
                <a:gridCol w="1661160"/>
              </a:tblGrid>
              <a:tr h="228599">
                <a:tc>
                  <a:txBody>
                    <a:bodyPr/>
                    <a:lstStyle/>
                    <a:p>
                      <a:pPr marL="0" marR="0">
                        <a:spcBef>
                          <a:spcPts val="0"/>
                        </a:spcBef>
                        <a:spcAft>
                          <a:spcPts val="0"/>
                        </a:spcAft>
                      </a:pPr>
                      <a:r>
                        <a:rPr lang="en-US" sz="1000" dirty="0">
                          <a:solidFill>
                            <a:schemeClr val="accent1"/>
                          </a:solidFill>
                          <a:effectLst/>
                          <a:latin typeface="Calibri" panose="020F0502020204030204" pitchFamily="34" charset="0"/>
                        </a:rPr>
                        <a:t>Empty cell</a:t>
                      </a:r>
                      <a:endParaRPr lang="en-US" sz="1000" dirty="0">
                        <a:solidFill>
                          <a:schemeClr val="accent1"/>
                        </a:solidFill>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smtClean="0">
                          <a:effectLst/>
                          <a:latin typeface="Calibri" panose="020F0502020204030204" pitchFamily="34" charset="0"/>
                        </a:rPr>
                        <a:t>Western Asia</a:t>
                      </a:r>
                      <a:endParaRPr lang="en-US" sz="1000" b="1" dirty="0">
                        <a:solidFill>
                          <a:schemeClr val="bg1"/>
                        </a:solidFill>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Egypt</a:t>
                      </a:r>
                      <a:endParaRPr lang="en-US" sz="1000" b="1" dirty="0">
                        <a:solidFill>
                          <a:schemeClr val="bg1"/>
                        </a:solidFill>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Syria-Palestine</a:t>
                      </a:r>
                      <a:endParaRPr lang="en-US" sz="1000" b="1" dirty="0">
                        <a:solidFill>
                          <a:schemeClr val="bg1"/>
                        </a:solidFill>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Mediterranean</a:t>
                      </a:r>
                      <a:endParaRPr lang="en-US" sz="1000" b="1" dirty="0">
                        <a:solidFill>
                          <a:schemeClr val="bg1"/>
                        </a:solidFill>
                        <a:effectLst/>
                        <a:latin typeface="Calibri" panose="020F0502020204030204" pitchFamily="34" charset="0"/>
                        <a:ea typeface="MS Mincho"/>
                        <a:cs typeface="Times New Roman"/>
                      </a:endParaRPr>
                    </a:p>
                  </a:txBody>
                  <a:tcPr marL="34936" marR="34936" marT="0" marB="0"/>
                </a:tc>
              </a:tr>
              <a:tr h="1133846">
                <a:tc>
                  <a:txBody>
                    <a:bodyPr/>
                    <a:lstStyle/>
                    <a:p>
                      <a:pPr marL="0" marR="0">
                        <a:spcBef>
                          <a:spcPts val="0"/>
                        </a:spcBef>
                        <a:spcAft>
                          <a:spcPts val="0"/>
                        </a:spcAft>
                      </a:pPr>
                      <a:r>
                        <a:rPr lang="en-US" sz="1000" b="1" dirty="0">
                          <a:effectLst/>
                          <a:latin typeface="Calibri" panose="020F0502020204030204" pitchFamily="34" charset="0"/>
                        </a:rPr>
                        <a:t>2000 B.C.E.</a:t>
                      </a:r>
                      <a:endParaRPr lang="en-US" sz="1000" b="1"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2000 B</a:t>
                      </a:r>
                      <a:r>
                        <a:rPr lang="en-US" sz="1000" cap="small" dirty="0">
                          <a:effectLst/>
                          <a:latin typeface="Calibri" panose="020F0502020204030204" pitchFamily="34" charset="0"/>
                        </a:rPr>
                        <a:t>.C.C. </a:t>
                      </a:r>
                      <a:r>
                        <a:rPr lang="en-US" sz="1000" dirty="0">
                          <a:effectLst/>
                          <a:latin typeface="Calibri" panose="020F0502020204030204" pitchFamily="34" charset="0"/>
                        </a:rPr>
                        <a:t>Horses in </a:t>
                      </a:r>
                      <a:r>
                        <a:rPr lang="en-US" sz="1000" dirty="0" smtClean="0">
                          <a:effectLst/>
                          <a:latin typeface="Calibri" panose="020F0502020204030204" pitchFamily="34" charset="0"/>
                        </a:rPr>
                        <a:t>use</a:t>
                      </a:r>
                    </a:p>
                    <a:p>
                      <a:pPr marL="0" marR="0">
                        <a:spcBef>
                          <a:spcPts val="0"/>
                        </a:spcBef>
                        <a:spcAft>
                          <a:spcPts val="0"/>
                        </a:spcAft>
                      </a:pPr>
                      <a:endParaRPr lang="en-US" sz="1000" dirty="0">
                        <a:effectLst/>
                        <a:latin typeface="Calibri" panose="020F0502020204030204" pitchFamily="34" charset="0"/>
                      </a:endParaRPr>
                    </a:p>
                    <a:p>
                      <a:pPr marL="0" marR="0">
                        <a:spcBef>
                          <a:spcPts val="0"/>
                        </a:spcBef>
                        <a:spcAft>
                          <a:spcPts val="0"/>
                        </a:spcAft>
                      </a:pPr>
                      <a:r>
                        <a:rPr lang="en-US" sz="1000" dirty="0">
                          <a:effectLst/>
                          <a:latin typeface="Calibri" panose="020F0502020204030204" pitchFamily="34" charset="0"/>
                        </a:rPr>
                        <a:t>1700-1200 B</a:t>
                      </a:r>
                      <a:r>
                        <a:rPr lang="en-US" sz="1000" cap="small" dirty="0">
                          <a:effectLst/>
                          <a:latin typeface="Calibri" panose="020F0502020204030204" pitchFamily="34" charset="0"/>
                        </a:rPr>
                        <a:t>.C.E. </a:t>
                      </a:r>
                      <a:r>
                        <a:rPr lang="en-US" sz="1000" dirty="0">
                          <a:effectLst/>
                          <a:latin typeface="Calibri" panose="020F0502020204030204" pitchFamily="34" charset="0"/>
                        </a:rPr>
                        <a:t>Hittites dominant in Anatolia</a:t>
                      </a:r>
                      <a:endParaRPr lang="en-US" sz="1000"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2040-1640 B</a:t>
                      </a:r>
                      <a:r>
                        <a:rPr lang="en-US" sz="1000" cap="small" dirty="0">
                          <a:effectLst/>
                          <a:latin typeface="Calibri" panose="020F0502020204030204" pitchFamily="34" charset="0"/>
                        </a:rPr>
                        <a:t>.C.E. </a:t>
                      </a:r>
                      <a:r>
                        <a:rPr lang="en-US" sz="1000" dirty="0">
                          <a:effectLst/>
                          <a:latin typeface="Calibri" panose="020F0502020204030204" pitchFamily="34" charset="0"/>
                        </a:rPr>
                        <a:t>Middle</a:t>
                      </a:r>
                    </a:p>
                    <a:p>
                      <a:pPr marL="0" marR="0">
                        <a:spcBef>
                          <a:spcPts val="0"/>
                        </a:spcBef>
                        <a:spcAft>
                          <a:spcPts val="0"/>
                        </a:spcAft>
                      </a:pPr>
                      <a:r>
                        <a:rPr lang="en-US" sz="1000" dirty="0" smtClean="0">
                          <a:effectLst/>
                          <a:latin typeface="Calibri" panose="020F0502020204030204" pitchFamily="34" charset="0"/>
                        </a:rPr>
                        <a:t>Kingdom</a:t>
                      </a:r>
                    </a:p>
                    <a:p>
                      <a:pPr marL="0" marR="0">
                        <a:spcBef>
                          <a:spcPts val="0"/>
                        </a:spcBef>
                        <a:spcAft>
                          <a:spcPts val="0"/>
                        </a:spcAft>
                      </a:pPr>
                      <a:endParaRPr lang="en-US" sz="1000" dirty="0">
                        <a:effectLst/>
                        <a:latin typeface="Calibri" panose="020F0502020204030204" pitchFamily="34" charset="0"/>
                      </a:endParaRPr>
                    </a:p>
                    <a:p>
                      <a:pPr marL="0" marR="0">
                        <a:spcBef>
                          <a:spcPts val="0"/>
                        </a:spcBef>
                        <a:spcAft>
                          <a:spcPts val="0"/>
                        </a:spcAft>
                      </a:pPr>
                      <a:r>
                        <a:rPr lang="en-US" sz="1000" dirty="0">
                          <a:effectLst/>
                          <a:latin typeface="Calibri" panose="020F0502020204030204" pitchFamily="34" charset="0"/>
                        </a:rPr>
                        <a:t>1640-1532 B</a:t>
                      </a:r>
                      <a:r>
                        <a:rPr lang="en-US" sz="1000" cap="small" dirty="0">
                          <a:effectLst/>
                          <a:latin typeface="Calibri" panose="020F0502020204030204" pitchFamily="34" charset="0"/>
                        </a:rPr>
                        <a:t>.C.E. </a:t>
                      </a:r>
                      <a:r>
                        <a:rPr lang="en-US" sz="1000" dirty="0">
                          <a:effectLst/>
                          <a:latin typeface="Calibri" panose="020F0502020204030204" pitchFamily="34" charset="0"/>
                        </a:rPr>
                        <a:t>Hyksos dominate northern Egypt</a:t>
                      </a:r>
                    </a:p>
                    <a:p>
                      <a:pPr marL="0" marR="0">
                        <a:spcBef>
                          <a:spcPts val="0"/>
                        </a:spcBef>
                        <a:spcAft>
                          <a:spcPts val="0"/>
                        </a:spcAft>
                      </a:pPr>
                      <a:r>
                        <a:rPr lang="en-US" sz="1000" dirty="0">
                          <a:effectLst/>
                          <a:latin typeface="Calibri" panose="020F0502020204030204" pitchFamily="34" charset="0"/>
                        </a:rPr>
                        <a:t>1532 B</a:t>
                      </a:r>
                      <a:r>
                        <a:rPr lang="en-US" sz="1000" cap="small" dirty="0">
                          <a:effectLst/>
                          <a:latin typeface="Calibri" panose="020F0502020204030204" pitchFamily="34" charset="0"/>
                        </a:rPr>
                        <a:t>.C.E. </a:t>
                      </a:r>
                      <a:r>
                        <a:rPr lang="en-US" sz="1000" dirty="0">
                          <a:effectLst/>
                          <a:latin typeface="Calibri" panose="020F0502020204030204" pitchFamily="34" charset="0"/>
                        </a:rPr>
                        <a:t>Beginning of New Kingdom</a:t>
                      </a:r>
                      <a:endParaRPr lang="en-US" sz="1000"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1800 B</a:t>
                      </a:r>
                      <a:r>
                        <a:rPr lang="en-US" sz="1000" cap="small" dirty="0">
                          <a:effectLst/>
                          <a:latin typeface="Calibri" panose="020F0502020204030204" pitchFamily="34" charset="0"/>
                        </a:rPr>
                        <a:t>.C.E. </a:t>
                      </a:r>
                      <a:r>
                        <a:rPr lang="en-US" sz="1000" dirty="0">
                          <a:effectLst/>
                          <a:latin typeface="Calibri" panose="020F0502020204030204" pitchFamily="34" charset="0"/>
                        </a:rPr>
                        <a:t>Abraham migrates to Canaan</a:t>
                      </a:r>
                      <a:endParaRPr lang="en-US" sz="1000"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2000 B</a:t>
                      </a:r>
                      <a:r>
                        <a:rPr lang="en-US" sz="1000" cap="small" dirty="0">
                          <a:effectLst/>
                          <a:latin typeface="Calibri" panose="020F0502020204030204" pitchFamily="34" charset="0"/>
                        </a:rPr>
                        <a:t>.C.E. </a:t>
                      </a:r>
                      <a:r>
                        <a:rPr lang="en-US" sz="1000" dirty="0">
                          <a:effectLst/>
                          <a:latin typeface="Calibri" panose="020F0502020204030204" pitchFamily="34" charset="0"/>
                        </a:rPr>
                        <a:t>Rise of Minoan civilization on Crete; early Greeks arrive in Greece</a:t>
                      </a:r>
                    </a:p>
                    <a:p>
                      <a:pPr marL="0" marR="0">
                        <a:spcBef>
                          <a:spcPts val="0"/>
                        </a:spcBef>
                        <a:spcAft>
                          <a:spcPts val="0"/>
                        </a:spcAft>
                      </a:pPr>
                      <a:r>
                        <a:rPr lang="en-US" sz="1000" dirty="0">
                          <a:effectLst/>
                          <a:latin typeface="Calibri" panose="020F0502020204030204" pitchFamily="34" charset="0"/>
                        </a:rPr>
                        <a:t>1600 B</a:t>
                      </a:r>
                      <a:r>
                        <a:rPr lang="en-US" sz="1000" cap="small" dirty="0">
                          <a:effectLst/>
                          <a:latin typeface="Calibri" panose="020F0502020204030204" pitchFamily="34" charset="0"/>
                        </a:rPr>
                        <a:t>.C.E. </a:t>
                      </a:r>
                      <a:r>
                        <a:rPr lang="en-US" sz="1000" dirty="0">
                          <a:effectLst/>
                          <a:latin typeface="Calibri" panose="020F0502020204030204" pitchFamily="34" charset="0"/>
                        </a:rPr>
                        <a:t>Rise of Mycenaean civilization in Greece</a:t>
                      </a:r>
                      <a:endParaRPr lang="en-US" sz="1000" dirty="0">
                        <a:effectLst/>
                        <a:latin typeface="Calibri" panose="020F0502020204030204" pitchFamily="34" charset="0"/>
                        <a:ea typeface="MS Mincho"/>
                        <a:cs typeface="Times New Roman"/>
                      </a:endParaRPr>
                    </a:p>
                  </a:txBody>
                  <a:tcPr marL="34936" marR="34936" marT="0" marB="0"/>
                </a:tc>
              </a:tr>
              <a:tr h="1626839">
                <a:tc>
                  <a:txBody>
                    <a:bodyPr/>
                    <a:lstStyle/>
                    <a:p>
                      <a:pPr marL="0" marR="0">
                        <a:spcBef>
                          <a:spcPts val="0"/>
                        </a:spcBef>
                        <a:spcAft>
                          <a:spcPts val="0"/>
                        </a:spcAft>
                      </a:pPr>
                      <a:r>
                        <a:rPr lang="en-US" sz="1000" b="1" dirty="0">
                          <a:effectLst/>
                          <a:latin typeface="Calibri" panose="020F0502020204030204" pitchFamily="34" charset="0"/>
                        </a:rPr>
                        <a:t>1500 B.C.E.</a:t>
                      </a:r>
                      <a:endParaRPr lang="en-US" sz="1000" b="1"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1500 B</a:t>
                      </a:r>
                      <a:r>
                        <a:rPr lang="en-US" sz="1000" cap="small" dirty="0">
                          <a:effectLst/>
                          <a:latin typeface="Calibri" panose="020F0502020204030204" pitchFamily="34" charset="0"/>
                        </a:rPr>
                        <a:t>.C.E. </a:t>
                      </a:r>
                      <a:r>
                        <a:rPr lang="en-US" sz="1000" dirty="0">
                          <a:effectLst/>
                          <a:latin typeface="Calibri" panose="020F0502020204030204" pitchFamily="34" charset="0"/>
                        </a:rPr>
                        <a:t>Hittites develop iron metallurgy</a:t>
                      </a:r>
                    </a:p>
                    <a:p>
                      <a:pPr marL="0" marR="0">
                        <a:spcBef>
                          <a:spcPts val="0"/>
                        </a:spcBef>
                        <a:spcAft>
                          <a:spcPts val="0"/>
                        </a:spcAft>
                      </a:pPr>
                      <a:r>
                        <a:rPr lang="en-US" sz="1000" dirty="0">
                          <a:effectLst/>
                          <a:latin typeface="Calibri" panose="020F0502020204030204" pitchFamily="34" charset="0"/>
                        </a:rPr>
                        <a:t>1460 B</a:t>
                      </a:r>
                      <a:r>
                        <a:rPr lang="en-US" sz="1000" cap="small" dirty="0">
                          <a:effectLst/>
                          <a:latin typeface="Calibri" panose="020F0502020204030204" pitchFamily="34" charset="0"/>
                        </a:rPr>
                        <a:t>.C.E. </a:t>
                      </a:r>
                      <a:r>
                        <a:rPr lang="en-US" sz="1000" dirty="0">
                          <a:effectLst/>
                          <a:latin typeface="Calibri" panose="020F0502020204030204" pitchFamily="34" charset="0"/>
                        </a:rPr>
                        <a:t>Kassites assume control of southern </a:t>
                      </a:r>
                      <a:r>
                        <a:rPr lang="en-US" sz="1000" dirty="0" smtClean="0">
                          <a:effectLst/>
                          <a:latin typeface="Calibri" panose="020F0502020204030204" pitchFamily="34" charset="0"/>
                        </a:rPr>
                        <a:t>Mesopotamia</a:t>
                      </a:r>
                    </a:p>
                    <a:p>
                      <a:pPr marL="0" marR="0">
                        <a:spcBef>
                          <a:spcPts val="0"/>
                        </a:spcBef>
                        <a:spcAft>
                          <a:spcPts val="0"/>
                        </a:spcAft>
                      </a:pPr>
                      <a:endParaRPr lang="en-US" sz="1000" dirty="0">
                        <a:effectLst/>
                        <a:latin typeface="Calibri" panose="020F0502020204030204" pitchFamily="34" charset="0"/>
                      </a:endParaRPr>
                    </a:p>
                    <a:p>
                      <a:pPr marL="0" marR="0">
                        <a:spcBef>
                          <a:spcPts val="0"/>
                        </a:spcBef>
                        <a:spcAft>
                          <a:spcPts val="0"/>
                        </a:spcAft>
                      </a:pPr>
                      <a:r>
                        <a:rPr lang="en-US" sz="1000" dirty="0">
                          <a:effectLst/>
                          <a:latin typeface="Calibri" panose="020F0502020204030204" pitchFamily="34" charset="0"/>
                        </a:rPr>
                        <a:t>1200 B</a:t>
                      </a:r>
                      <a:r>
                        <a:rPr lang="en-US" sz="1000" cap="small" dirty="0">
                          <a:effectLst/>
                          <a:latin typeface="Calibri" panose="020F0502020204030204" pitchFamily="34" charset="0"/>
                        </a:rPr>
                        <a:t>.C.E. </a:t>
                      </a:r>
                      <a:r>
                        <a:rPr lang="en-US" sz="1000" dirty="0">
                          <a:effectLst/>
                          <a:latin typeface="Calibri" panose="020F0502020204030204" pitchFamily="34" charset="0"/>
                        </a:rPr>
                        <a:t>Destruction of Hittite kingdom</a:t>
                      </a:r>
                      <a:endParaRPr lang="en-US" sz="1000"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1470 B</a:t>
                      </a:r>
                      <a:r>
                        <a:rPr lang="en-US" sz="1000" cap="small" dirty="0">
                          <a:effectLst/>
                          <a:latin typeface="Calibri" panose="020F0502020204030204" pitchFamily="34" charset="0"/>
                        </a:rPr>
                        <a:t>.C.E. </a:t>
                      </a:r>
                      <a:r>
                        <a:rPr lang="en-US" sz="1000" dirty="0">
                          <a:effectLst/>
                          <a:latin typeface="Calibri" panose="020F0502020204030204" pitchFamily="34" charset="0"/>
                        </a:rPr>
                        <a:t>Queen Hatshepsut dispatches expedition to Punt</a:t>
                      </a:r>
                    </a:p>
                    <a:p>
                      <a:pPr marL="0" marR="0">
                        <a:spcBef>
                          <a:spcPts val="0"/>
                        </a:spcBef>
                        <a:spcAft>
                          <a:spcPts val="0"/>
                        </a:spcAft>
                      </a:pPr>
                      <a:r>
                        <a:rPr lang="en-US" sz="1000" dirty="0">
                          <a:effectLst/>
                          <a:latin typeface="Calibri" panose="020F0502020204030204" pitchFamily="34" charset="0"/>
                        </a:rPr>
                        <a:t>1353 B</a:t>
                      </a:r>
                      <a:r>
                        <a:rPr lang="en-US" sz="1000" cap="small" dirty="0">
                          <a:effectLst/>
                          <a:latin typeface="Calibri" panose="020F0502020204030204" pitchFamily="34" charset="0"/>
                        </a:rPr>
                        <a:t>.C.E. </a:t>
                      </a:r>
                      <a:r>
                        <a:rPr lang="en-US" sz="1000" dirty="0">
                          <a:effectLst/>
                          <a:latin typeface="Calibri" panose="020F0502020204030204" pitchFamily="34" charset="0"/>
                        </a:rPr>
                        <a:t>Akhenaten launches reforms</a:t>
                      </a:r>
                    </a:p>
                    <a:p>
                      <a:pPr marL="0" marR="0">
                        <a:spcBef>
                          <a:spcPts val="0"/>
                        </a:spcBef>
                        <a:spcAft>
                          <a:spcPts val="0"/>
                        </a:spcAft>
                      </a:pPr>
                      <a:r>
                        <a:rPr lang="en-US" sz="1000" dirty="0">
                          <a:effectLst/>
                          <a:latin typeface="Calibri" panose="020F0502020204030204" pitchFamily="34" charset="0"/>
                        </a:rPr>
                        <a:t>1290-1224 B</a:t>
                      </a:r>
                      <a:r>
                        <a:rPr lang="en-US" sz="1000" cap="small" dirty="0">
                          <a:effectLst/>
                          <a:latin typeface="Calibri" panose="020F0502020204030204" pitchFamily="34" charset="0"/>
                        </a:rPr>
                        <a:t>.C.E. </a:t>
                      </a:r>
                      <a:r>
                        <a:rPr lang="en-US" sz="1000" dirty="0">
                          <a:effectLst/>
                          <a:latin typeface="Calibri" panose="020F0502020204030204" pitchFamily="34" charset="0"/>
                        </a:rPr>
                        <a:t>Reign of Ramesses the Great</a:t>
                      </a:r>
                    </a:p>
                    <a:p>
                      <a:pPr marL="0" marR="0">
                        <a:spcBef>
                          <a:spcPts val="0"/>
                        </a:spcBef>
                        <a:spcAft>
                          <a:spcPts val="0"/>
                        </a:spcAft>
                      </a:pPr>
                      <a:r>
                        <a:rPr lang="en-US" sz="1000" dirty="0">
                          <a:effectLst/>
                          <a:latin typeface="Calibri" panose="020F0502020204030204" pitchFamily="34" charset="0"/>
                        </a:rPr>
                        <a:t>1200-1150 B</a:t>
                      </a:r>
                      <a:r>
                        <a:rPr lang="en-US" sz="1000" cap="small" dirty="0">
                          <a:effectLst/>
                          <a:latin typeface="Calibri" panose="020F0502020204030204" pitchFamily="34" charset="0"/>
                        </a:rPr>
                        <a:t>.C.E. </a:t>
                      </a:r>
                      <a:r>
                        <a:rPr lang="en-US" sz="1000" dirty="0">
                          <a:effectLst/>
                          <a:latin typeface="Calibri" panose="020F0502020204030204" pitchFamily="34" charset="0"/>
                        </a:rPr>
                        <a:t>Sea Peoples attack Egypt</a:t>
                      </a:r>
                    </a:p>
                    <a:p>
                      <a:pPr marL="0" marR="0">
                        <a:spcBef>
                          <a:spcPts val="0"/>
                        </a:spcBef>
                        <a:spcAft>
                          <a:spcPts val="0"/>
                        </a:spcAft>
                      </a:pPr>
                      <a:r>
                        <a:rPr lang="en-US" sz="1000" dirty="0">
                          <a:effectLst/>
                          <a:latin typeface="Calibri" panose="020F0502020204030204" pitchFamily="34" charset="0"/>
                        </a:rPr>
                        <a:t>1070 B</a:t>
                      </a:r>
                      <a:r>
                        <a:rPr lang="en-US" sz="1000" cap="small" dirty="0">
                          <a:effectLst/>
                          <a:latin typeface="Calibri" panose="020F0502020204030204" pitchFamily="34" charset="0"/>
                        </a:rPr>
                        <a:t>.C.E. </a:t>
                      </a:r>
                      <a:r>
                        <a:rPr lang="en-US" sz="1000" dirty="0">
                          <a:effectLst/>
                          <a:latin typeface="Calibri" panose="020F0502020204030204" pitchFamily="34" charset="0"/>
                        </a:rPr>
                        <a:t>End of New Kingdom</a:t>
                      </a:r>
                      <a:endParaRPr lang="en-US" sz="1000"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1500 B</a:t>
                      </a:r>
                      <a:r>
                        <a:rPr lang="en-US" sz="1000" cap="small" dirty="0">
                          <a:effectLst/>
                          <a:latin typeface="Calibri" panose="020F0502020204030204" pitchFamily="34" charset="0"/>
                        </a:rPr>
                        <a:t>.C.E. </a:t>
                      </a:r>
                      <a:r>
                        <a:rPr lang="en-US" sz="1000" dirty="0">
                          <a:effectLst/>
                          <a:latin typeface="Calibri" panose="020F0502020204030204" pitchFamily="34" charset="0"/>
                        </a:rPr>
                        <a:t>Early "alphabetic" script developed at Ugarit</a:t>
                      </a: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1250-1200 </a:t>
                      </a:r>
                      <a:r>
                        <a:rPr lang="en-US" sz="1000" dirty="0">
                          <a:effectLst/>
                          <a:latin typeface="Calibri" panose="020F0502020204030204" pitchFamily="34" charset="0"/>
                        </a:rPr>
                        <a:t>B</a:t>
                      </a:r>
                      <a:r>
                        <a:rPr lang="en-US" sz="1000" cap="small" dirty="0">
                          <a:effectLst/>
                          <a:latin typeface="Calibri" panose="020F0502020204030204" pitchFamily="34" charset="0"/>
                        </a:rPr>
                        <a:t>.C.E. </a:t>
                      </a:r>
                      <a:r>
                        <a:rPr lang="en-US" sz="1000" dirty="0">
                          <a:effectLst/>
                          <a:latin typeface="Calibri" panose="020F0502020204030204" pitchFamily="34" charset="0"/>
                        </a:rPr>
                        <a:t>Israelite occupation of Canaan</a:t>
                      </a:r>
                    </a:p>
                    <a:p>
                      <a:pPr marL="0" marR="0">
                        <a:spcBef>
                          <a:spcPts val="0"/>
                        </a:spcBef>
                        <a:spcAft>
                          <a:spcPts val="0"/>
                        </a:spcAft>
                      </a:pPr>
                      <a:r>
                        <a:rPr lang="en-US" sz="1000" dirty="0">
                          <a:effectLst/>
                          <a:latin typeface="Calibri" panose="020F0502020204030204" pitchFamily="34" charset="0"/>
                        </a:rPr>
                        <a:t>1150 B</a:t>
                      </a:r>
                      <a:r>
                        <a:rPr lang="en-US" sz="1000" cap="small" dirty="0">
                          <a:effectLst/>
                          <a:latin typeface="Calibri" panose="020F0502020204030204" pitchFamily="34" charset="0"/>
                        </a:rPr>
                        <a:t>.C.E.</a:t>
                      </a:r>
                      <a:r>
                        <a:rPr lang="en-US" sz="1000" dirty="0">
                          <a:effectLst/>
                          <a:latin typeface="Calibri" panose="020F0502020204030204" pitchFamily="34" charset="0"/>
                        </a:rPr>
                        <a:t> Philistines settle southern coast of Israel</a:t>
                      </a:r>
                      <a:endParaRPr lang="en-US" sz="1000"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1450 B</a:t>
                      </a:r>
                      <a:r>
                        <a:rPr lang="en-US" sz="1000" cap="small" dirty="0">
                          <a:effectLst/>
                          <a:latin typeface="Calibri" panose="020F0502020204030204" pitchFamily="34" charset="0"/>
                        </a:rPr>
                        <a:t>.C.E. </a:t>
                      </a:r>
                      <a:r>
                        <a:rPr lang="en-US" sz="1000" dirty="0">
                          <a:effectLst/>
                          <a:latin typeface="Calibri" panose="020F0502020204030204" pitchFamily="34" charset="0"/>
                        </a:rPr>
                        <a:t>Destruction of Minoan palaces in Crete</a:t>
                      </a:r>
                    </a:p>
                    <a:p>
                      <a:pPr marL="0" marR="0">
                        <a:spcBef>
                          <a:spcPts val="0"/>
                        </a:spcBef>
                        <a:spcAft>
                          <a:spcPts val="0"/>
                        </a:spcAft>
                      </a:pPr>
                      <a:r>
                        <a:rPr lang="en-US" sz="1000" dirty="0">
                          <a:effectLst/>
                          <a:latin typeface="Calibri" panose="020F0502020204030204" pitchFamily="34" charset="0"/>
                        </a:rPr>
                        <a:t>1200-1150 B</a:t>
                      </a:r>
                      <a:r>
                        <a:rPr lang="en-US" sz="1000" cap="small" dirty="0">
                          <a:effectLst/>
                          <a:latin typeface="Calibri" panose="020F0502020204030204" pitchFamily="34" charset="0"/>
                        </a:rPr>
                        <a:t>.C.E. </a:t>
                      </a:r>
                      <a:r>
                        <a:rPr lang="en-US" sz="1000" dirty="0">
                          <a:effectLst/>
                          <a:latin typeface="Calibri" panose="020F0502020204030204" pitchFamily="34" charset="0"/>
                        </a:rPr>
                        <a:t>Destruction of Mycenaean centers in Greece</a:t>
                      </a:r>
                      <a:endParaRPr lang="en-US" sz="1000" dirty="0">
                        <a:effectLst/>
                        <a:latin typeface="Calibri" panose="020F0502020204030204" pitchFamily="34" charset="0"/>
                        <a:ea typeface="MS Mincho"/>
                        <a:cs typeface="Times New Roman"/>
                      </a:endParaRPr>
                    </a:p>
                  </a:txBody>
                  <a:tcPr marL="34936" marR="34936" marT="0" marB="0"/>
                </a:tc>
              </a:tr>
              <a:tr h="2045953">
                <a:tc>
                  <a:txBody>
                    <a:bodyPr/>
                    <a:lstStyle/>
                    <a:p>
                      <a:pPr marL="0" marR="0">
                        <a:spcBef>
                          <a:spcPts val="0"/>
                        </a:spcBef>
                        <a:spcAft>
                          <a:spcPts val="0"/>
                        </a:spcAft>
                      </a:pPr>
                      <a:r>
                        <a:rPr lang="en-US" sz="1000" b="1" dirty="0">
                          <a:effectLst/>
                          <a:latin typeface="Calibri" panose="020F0502020204030204" pitchFamily="34" charset="0"/>
                        </a:rPr>
                        <a:t>1000 B.C.E.</a:t>
                      </a:r>
                      <a:endParaRPr lang="en-US" sz="1000" b="1"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1000 B</a:t>
                      </a:r>
                      <a:r>
                        <a:rPr lang="en-US" sz="1000" cap="small" dirty="0">
                          <a:effectLst/>
                          <a:latin typeface="Calibri" panose="020F0502020204030204" pitchFamily="34" charset="0"/>
                        </a:rPr>
                        <a:t>.C.E. </a:t>
                      </a:r>
                      <a:r>
                        <a:rPr lang="en-US" sz="1000" dirty="0">
                          <a:effectLst/>
                          <a:latin typeface="Calibri" panose="020F0502020204030204" pitchFamily="34" charset="0"/>
                        </a:rPr>
                        <a:t>Iron metallurgy begins</a:t>
                      </a: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911 </a:t>
                      </a:r>
                      <a:r>
                        <a:rPr lang="en-US" sz="1000" dirty="0">
                          <a:effectLst/>
                          <a:latin typeface="Calibri" panose="020F0502020204030204" pitchFamily="34" charset="0"/>
                        </a:rPr>
                        <a:t>B</a:t>
                      </a:r>
                      <a:r>
                        <a:rPr lang="en-US" sz="1000" cap="small" dirty="0">
                          <a:effectLst/>
                          <a:latin typeface="Calibri" panose="020F0502020204030204" pitchFamily="34" charset="0"/>
                        </a:rPr>
                        <a:t>.C.E. </a:t>
                      </a:r>
                      <a:r>
                        <a:rPr lang="en-US" sz="1000" dirty="0">
                          <a:effectLst/>
                          <a:latin typeface="Calibri" panose="020F0502020204030204" pitchFamily="34" charset="0"/>
                        </a:rPr>
                        <a:t>Rise of Neo-Assyrian Empire</a:t>
                      </a:r>
                    </a:p>
                    <a:p>
                      <a:pPr marL="0" marR="0">
                        <a:spcBef>
                          <a:spcPts val="0"/>
                        </a:spcBef>
                        <a:spcAft>
                          <a:spcPts val="0"/>
                        </a:spcAft>
                      </a:pPr>
                      <a:r>
                        <a:rPr lang="en-US" sz="1000" dirty="0">
                          <a:effectLst/>
                          <a:latin typeface="Calibri" panose="020F0502020204030204" pitchFamily="34" charset="0"/>
                        </a:rPr>
                        <a:t>744-727 B</a:t>
                      </a:r>
                      <a:r>
                        <a:rPr lang="en-US" sz="1000" cap="small" dirty="0">
                          <a:effectLst/>
                          <a:latin typeface="Calibri" panose="020F0502020204030204" pitchFamily="34" charset="0"/>
                        </a:rPr>
                        <a:t>.C.E. </a:t>
                      </a:r>
                      <a:r>
                        <a:rPr lang="en-US" sz="1000" dirty="0">
                          <a:effectLst/>
                          <a:latin typeface="Calibri" panose="020F0502020204030204" pitchFamily="34" charset="0"/>
                        </a:rPr>
                        <a:t>Reforms of Tiglathpileser</a:t>
                      </a:r>
                    </a:p>
                    <a:p>
                      <a:pPr marL="0" marR="0">
                        <a:spcBef>
                          <a:spcPts val="0"/>
                        </a:spcBef>
                        <a:spcAft>
                          <a:spcPts val="0"/>
                        </a:spcAft>
                      </a:pPr>
                      <a:r>
                        <a:rPr lang="en-US" sz="1000" dirty="0">
                          <a:effectLst/>
                          <a:latin typeface="Calibri" panose="020F0502020204030204" pitchFamily="34" charset="0"/>
                        </a:rPr>
                        <a:t>668-627 B</a:t>
                      </a:r>
                      <a:r>
                        <a:rPr lang="en-US" sz="1000" cap="small" dirty="0">
                          <a:effectLst/>
                          <a:latin typeface="Calibri" panose="020F0502020204030204" pitchFamily="34" charset="0"/>
                        </a:rPr>
                        <a:t>.C.E. </a:t>
                      </a:r>
                      <a:r>
                        <a:rPr lang="en-US" sz="1000" dirty="0">
                          <a:effectLst/>
                          <a:latin typeface="Calibri" panose="020F0502020204030204" pitchFamily="34" charset="0"/>
                        </a:rPr>
                        <a:t>Reign of Ashurbanipal</a:t>
                      </a:r>
                    </a:p>
                    <a:p>
                      <a:pPr marL="0" marR="0">
                        <a:spcBef>
                          <a:spcPts val="0"/>
                        </a:spcBef>
                        <a:spcAft>
                          <a:spcPts val="0"/>
                        </a:spcAft>
                      </a:pPr>
                      <a:r>
                        <a:rPr lang="en-US" sz="1000" dirty="0">
                          <a:effectLst/>
                          <a:latin typeface="Calibri" panose="020F0502020204030204" pitchFamily="34" charset="0"/>
                        </a:rPr>
                        <a:t>626-539 B</a:t>
                      </a:r>
                      <a:r>
                        <a:rPr lang="en-US" sz="1000" cap="small" dirty="0">
                          <a:effectLst/>
                          <a:latin typeface="Calibri" panose="020F0502020204030204" pitchFamily="34" charset="0"/>
                        </a:rPr>
                        <a:t>.C.E. </a:t>
                      </a:r>
                      <a:r>
                        <a:rPr lang="en-US" sz="1000" dirty="0">
                          <a:effectLst/>
                          <a:latin typeface="Calibri" panose="020F0502020204030204" pitchFamily="34" charset="0"/>
                        </a:rPr>
                        <a:t>Neo-Babylonian kingdom 612 B</a:t>
                      </a:r>
                      <a:r>
                        <a:rPr lang="en-US" sz="1000" cap="small" dirty="0">
                          <a:effectLst/>
                          <a:latin typeface="Calibri" panose="020F0502020204030204" pitchFamily="34" charset="0"/>
                        </a:rPr>
                        <a:t>.C.E. </a:t>
                      </a:r>
                      <a:r>
                        <a:rPr lang="en-US" sz="1000" dirty="0">
                          <a:effectLst/>
                          <a:latin typeface="Calibri" panose="020F0502020204030204" pitchFamily="34" charset="0"/>
                        </a:rPr>
                        <a:t>Fall of Assyria</a:t>
                      </a:r>
                      <a:endParaRPr lang="en-US" sz="1000"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750 </a:t>
                      </a:r>
                      <a:r>
                        <a:rPr lang="en-US" sz="1000" dirty="0">
                          <a:effectLst/>
                          <a:latin typeface="Calibri" panose="020F0502020204030204" pitchFamily="34" charset="0"/>
                        </a:rPr>
                        <a:t>B</a:t>
                      </a:r>
                      <a:r>
                        <a:rPr lang="en-US" sz="1000" cap="small" dirty="0">
                          <a:effectLst/>
                          <a:latin typeface="Calibri" panose="020F0502020204030204" pitchFamily="34" charset="0"/>
                        </a:rPr>
                        <a:t>.C.E. </a:t>
                      </a:r>
                      <a:r>
                        <a:rPr lang="en-US" sz="1000" dirty="0">
                          <a:effectLst/>
                          <a:latin typeface="Calibri" panose="020F0502020204030204" pitchFamily="34" charset="0"/>
                        </a:rPr>
                        <a:t>Kings of Kush control Egypt</a:t>
                      </a:r>
                    </a:p>
                    <a:p>
                      <a:pPr marL="0" marR="0">
                        <a:spcBef>
                          <a:spcPts val="0"/>
                        </a:spcBef>
                        <a:spcAft>
                          <a:spcPts val="0"/>
                        </a:spcAft>
                      </a:pPr>
                      <a:r>
                        <a:rPr lang="en-US" sz="1000" dirty="0">
                          <a:effectLst/>
                          <a:latin typeface="Calibri" panose="020F0502020204030204" pitchFamily="34" charset="0"/>
                        </a:rPr>
                        <a:t>671 B</a:t>
                      </a:r>
                      <a:r>
                        <a:rPr lang="en-US" sz="1000" cap="small" dirty="0">
                          <a:effectLst/>
                          <a:latin typeface="Calibri" panose="020F0502020204030204" pitchFamily="34" charset="0"/>
                        </a:rPr>
                        <a:t>.C.E. </a:t>
                      </a:r>
                      <a:r>
                        <a:rPr lang="en-US" sz="1000" dirty="0">
                          <a:effectLst/>
                          <a:latin typeface="Calibri" panose="020F0502020204030204" pitchFamily="34" charset="0"/>
                        </a:rPr>
                        <a:t>Assyrian conquest of Egypt</a:t>
                      </a:r>
                      <a:endParaRPr lang="en-US" sz="1000"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1000 B</a:t>
                      </a:r>
                      <a:r>
                        <a:rPr lang="en-US" sz="1000" cap="small" dirty="0">
                          <a:effectLst/>
                          <a:latin typeface="Calibri" panose="020F0502020204030204" pitchFamily="34" charset="0"/>
                        </a:rPr>
                        <a:t>.C.E. </a:t>
                      </a:r>
                      <a:r>
                        <a:rPr lang="en-US" sz="1000" dirty="0">
                          <a:effectLst/>
                          <a:latin typeface="Calibri" panose="020F0502020204030204" pitchFamily="34" charset="0"/>
                        </a:rPr>
                        <a:t>Jerusalem made Israelite capital </a:t>
                      </a:r>
                    </a:p>
                    <a:p>
                      <a:pPr marL="0" marR="0">
                        <a:spcBef>
                          <a:spcPts val="0"/>
                        </a:spcBef>
                        <a:spcAft>
                          <a:spcPts val="0"/>
                        </a:spcAft>
                      </a:pPr>
                      <a:r>
                        <a:rPr lang="en-US" sz="1000" dirty="0">
                          <a:effectLst/>
                          <a:latin typeface="Calibri" panose="020F0502020204030204" pitchFamily="34" charset="0"/>
                        </a:rPr>
                        <a:t>969 B</a:t>
                      </a:r>
                      <a:r>
                        <a:rPr lang="en-US" sz="1000" cap="small" dirty="0">
                          <a:effectLst/>
                          <a:latin typeface="Calibri" panose="020F0502020204030204" pitchFamily="34" charset="0"/>
                        </a:rPr>
                        <a:t>.C.E. </a:t>
                      </a:r>
                      <a:r>
                        <a:rPr lang="en-US" sz="1000" dirty="0">
                          <a:effectLst/>
                          <a:latin typeface="Calibri" panose="020F0502020204030204" pitchFamily="34" charset="0"/>
                        </a:rPr>
                        <a:t>Hiram of Tyre comes to power </a:t>
                      </a:r>
                    </a:p>
                    <a:p>
                      <a:pPr marL="0" marR="0">
                        <a:spcBef>
                          <a:spcPts val="0"/>
                        </a:spcBef>
                        <a:spcAft>
                          <a:spcPts val="0"/>
                        </a:spcAft>
                      </a:pPr>
                      <a:r>
                        <a:rPr lang="en-US" sz="1000" dirty="0">
                          <a:effectLst/>
                          <a:latin typeface="Calibri" panose="020F0502020204030204" pitchFamily="34" charset="0"/>
                        </a:rPr>
                        <a:t>960 B</a:t>
                      </a:r>
                      <a:r>
                        <a:rPr lang="en-US" sz="1000" cap="small" dirty="0">
                          <a:effectLst/>
                          <a:latin typeface="Calibri" panose="020F0502020204030204" pitchFamily="34" charset="0"/>
                        </a:rPr>
                        <a:t>.C.E. </a:t>
                      </a:r>
                      <a:r>
                        <a:rPr lang="en-US" sz="1000" dirty="0">
                          <a:effectLst/>
                          <a:latin typeface="Calibri" panose="020F0502020204030204" pitchFamily="34" charset="0"/>
                        </a:rPr>
                        <a:t>Solomon builds First Temple </a:t>
                      </a:r>
                    </a:p>
                    <a:p>
                      <a:pPr marL="0" marR="0">
                        <a:spcBef>
                          <a:spcPts val="0"/>
                        </a:spcBef>
                        <a:spcAft>
                          <a:spcPts val="0"/>
                        </a:spcAft>
                      </a:pPr>
                      <a:r>
                        <a:rPr lang="en-US" sz="1000" dirty="0">
                          <a:effectLst/>
                          <a:latin typeface="Calibri" panose="020F0502020204030204" pitchFamily="34" charset="0"/>
                        </a:rPr>
                        <a:t>920 B</a:t>
                      </a:r>
                      <a:r>
                        <a:rPr lang="en-US" sz="1000" cap="small" dirty="0">
                          <a:effectLst/>
                          <a:latin typeface="Calibri" panose="020F0502020204030204" pitchFamily="34" charset="0"/>
                        </a:rPr>
                        <a:t>.C.E. </a:t>
                      </a:r>
                      <a:r>
                        <a:rPr lang="en-US" sz="1000" dirty="0">
                          <a:effectLst/>
                          <a:latin typeface="Calibri" panose="020F0502020204030204" pitchFamily="34" charset="0"/>
                        </a:rPr>
                        <a:t>Division into two kingdoms of Israel and Judah</a:t>
                      </a:r>
                    </a:p>
                    <a:p>
                      <a:pPr marL="0" marR="0">
                        <a:spcBef>
                          <a:spcPts val="0"/>
                        </a:spcBef>
                        <a:spcAft>
                          <a:spcPts val="0"/>
                        </a:spcAft>
                      </a:pPr>
                      <a:r>
                        <a:rPr lang="en-US" sz="1000" dirty="0">
                          <a:effectLst/>
                          <a:latin typeface="Calibri" panose="020F0502020204030204" pitchFamily="34" charset="0"/>
                        </a:rPr>
                        <a:t>721 B</a:t>
                      </a:r>
                      <a:r>
                        <a:rPr lang="en-US" sz="1000" cap="small" dirty="0">
                          <a:effectLst/>
                          <a:latin typeface="Calibri" panose="020F0502020204030204" pitchFamily="34" charset="0"/>
                        </a:rPr>
                        <a:t>.C.E. </a:t>
                      </a:r>
                      <a:r>
                        <a:rPr lang="en-US" sz="1000" dirty="0">
                          <a:effectLst/>
                          <a:latin typeface="Calibri" panose="020F0502020204030204" pitchFamily="34" charset="0"/>
                        </a:rPr>
                        <a:t>Assyrian conquest of northern kingdom</a:t>
                      </a:r>
                    </a:p>
                    <a:p>
                      <a:pPr marL="0" marR="0">
                        <a:spcBef>
                          <a:spcPts val="0"/>
                        </a:spcBef>
                        <a:spcAft>
                          <a:spcPts val="0"/>
                        </a:spcAft>
                      </a:pPr>
                      <a:r>
                        <a:rPr lang="en-US" sz="1000" dirty="0">
                          <a:effectLst/>
                          <a:latin typeface="Calibri" panose="020F0502020204030204" pitchFamily="34" charset="0"/>
                        </a:rPr>
                        <a:t>701 B</a:t>
                      </a:r>
                      <a:r>
                        <a:rPr lang="en-US" sz="1000" cap="small" dirty="0">
                          <a:effectLst/>
                          <a:latin typeface="Calibri" panose="020F0502020204030204" pitchFamily="34" charset="0"/>
                        </a:rPr>
                        <a:t>.C.E. </a:t>
                      </a:r>
                      <a:r>
                        <a:rPr lang="en-US" sz="1000" dirty="0">
                          <a:effectLst/>
                          <a:latin typeface="Calibri" panose="020F0502020204030204" pitchFamily="34" charset="0"/>
                        </a:rPr>
                        <a:t>Assyrian humiliation of Tyre</a:t>
                      </a:r>
                      <a:endParaRPr lang="en-US" sz="1000"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1000 B</a:t>
                      </a:r>
                      <a:r>
                        <a:rPr lang="en-US" sz="1000" cap="small" dirty="0">
                          <a:effectLst/>
                          <a:latin typeface="Calibri" panose="020F0502020204030204" pitchFamily="34" charset="0"/>
                        </a:rPr>
                        <a:t>.C.E. </a:t>
                      </a:r>
                      <a:r>
                        <a:rPr lang="en-US" sz="1000" dirty="0">
                          <a:effectLst/>
                          <a:latin typeface="Calibri" panose="020F0502020204030204" pitchFamily="34" charset="0"/>
                        </a:rPr>
                        <a:t>Iron metallurgy</a:t>
                      </a:r>
                    </a:p>
                    <a:p>
                      <a:pPr marL="0" marR="0">
                        <a:spcBef>
                          <a:spcPts val="0"/>
                        </a:spcBef>
                        <a:spcAft>
                          <a:spcPts val="0"/>
                        </a:spcAft>
                      </a:pPr>
                      <a:r>
                        <a:rPr lang="en-US" sz="1000" dirty="0">
                          <a:effectLst/>
                          <a:latin typeface="Calibri" panose="020F0502020204030204" pitchFamily="34" charset="0"/>
                        </a:rPr>
                        <a:t>814 B</a:t>
                      </a:r>
                      <a:r>
                        <a:rPr lang="en-US" sz="1000" cap="small" dirty="0">
                          <a:effectLst/>
                          <a:latin typeface="Calibri" panose="020F0502020204030204" pitchFamily="34" charset="0"/>
                        </a:rPr>
                        <a:t>.C.E. </a:t>
                      </a:r>
                      <a:r>
                        <a:rPr lang="en-US" sz="1000" dirty="0">
                          <a:effectLst/>
                          <a:latin typeface="Calibri" panose="020F0502020204030204" pitchFamily="34" charset="0"/>
                        </a:rPr>
                        <a:t>Foundation of Carthage</a:t>
                      </a:r>
                      <a:endParaRPr lang="en-US" sz="1000" dirty="0">
                        <a:effectLst/>
                        <a:latin typeface="Calibri" panose="020F0502020204030204" pitchFamily="34" charset="0"/>
                        <a:ea typeface="MS Mincho"/>
                        <a:cs typeface="Times New Roman"/>
                      </a:endParaRPr>
                    </a:p>
                  </a:txBody>
                  <a:tcPr marL="34936" marR="34936" marT="0" marB="0"/>
                </a:tc>
              </a:tr>
              <a:tr h="1141467">
                <a:tc>
                  <a:txBody>
                    <a:bodyPr/>
                    <a:lstStyle/>
                    <a:p>
                      <a:pPr marL="0" marR="0">
                        <a:spcBef>
                          <a:spcPts val="0"/>
                        </a:spcBef>
                        <a:spcAft>
                          <a:spcPts val="0"/>
                        </a:spcAft>
                      </a:pPr>
                      <a:r>
                        <a:rPr lang="en-US" sz="1000" b="1" dirty="0">
                          <a:effectLst/>
                          <a:latin typeface="Calibri" panose="020F0502020204030204" pitchFamily="34" charset="0"/>
                        </a:rPr>
                        <a:t>600 B.C.E.</a:t>
                      </a:r>
                      <a:endParaRPr lang="en-US" sz="1000" b="1"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solidFill>
                            <a:srgbClr val="EDF6F7"/>
                          </a:solidFill>
                          <a:effectLst/>
                          <a:latin typeface="Calibri" panose="020F0502020204030204" pitchFamily="34" charset="0"/>
                        </a:rPr>
                        <a:t>Empty cell</a:t>
                      </a:r>
                      <a:endParaRPr lang="en-US" sz="1000" dirty="0">
                        <a:solidFill>
                          <a:srgbClr val="EDF6F7"/>
                        </a:solidFill>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solidFill>
                            <a:srgbClr val="EDF6F7"/>
                          </a:solidFill>
                          <a:effectLst/>
                          <a:latin typeface="Calibri" panose="020F0502020204030204" pitchFamily="34" charset="0"/>
                        </a:rPr>
                        <a:t>Empty cell</a:t>
                      </a:r>
                      <a:endParaRPr lang="en-US" sz="1000" dirty="0">
                        <a:solidFill>
                          <a:srgbClr val="EDF6F7"/>
                        </a:solidFill>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r>
                        <a:rPr lang="en-US" sz="1000" dirty="0">
                          <a:effectLst/>
                          <a:latin typeface="Calibri" panose="020F0502020204030204" pitchFamily="34" charset="0"/>
                        </a:rPr>
                        <a:t>587 B</a:t>
                      </a:r>
                      <a:r>
                        <a:rPr lang="en-US" sz="1000" cap="small" dirty="0">
                          <a:effectLst/>
                          <a:latin typeface="Calibri" panose="020F0502020204030204" pitchFamily="34" charset="0"/>
                        </a:rPr>
                        <a:t>.C.E. </a:t>
                      </a:r>
                      <a:r>
                        <a:rPr lang="en-US" sz="1000" dirty="0">
                          <a:effectLst/>
                          <a:latin typeface="Calibri" panose="020F0502020204030204" pitchFamily="34" charset="0"/>
                        </a:rPr>
                        <a:t>Capture of Jerusalem </a:t>
                      </a:r>
                    </a:p>
                    <a:p>
                      <a:pPr marL="0" marR="0">
                        <a:spcBef>
                          <a:spcPts val="0"/>
                        </a:spcBef>
                        <a:spcAft>
                          <a:spcPts val="0"/>
                        </a:spcAft>
                      </a:pPr>
                      <a:r>
                        <a:rPr lang="en-US" sz="1000" dirty="0">
                          <a:effectLst/>
                          <a:latin typeface="Calibri" panose="020F0502020204030204" pitchFamily="34" charset="0"/>
                        </a:rPr>
                        <a:t>515 B</a:t>
                      </a:r>
                      <a:r>
                        <a:rPr lang="en-US" sz="1000" cap="small" dirty="0">
                          <a:effectLst/>
                          <a:latin typeface="Calibri" panose="020F0502020204030204" pitchFamily="34" charset="0"/>
                        </a:rPr>
                        <a:t>.C.E. </a:t>
                      </a:r>
                      <a:r>
                        <a:rPr lang="en-US" sz="1000" dirty="0">
                          <a:effectLst/>
                          <a:latin typeface="Calibri" panose="020F0502020204030204" pitchFamily="34" charset="0"/>
                        </a:rPr>
                        <a:t>Deportees from Babylon return to Jerusalem </a:t>
                      </a:r>
                    </a:p>
                    <a:p>
                      <a:pPr marL="0" marR="0">
                        <a:spcBef>
                          <a:spcPts val="0"/>
                        </a:spcBef>
                        <a:spcAft>
                          <a:spcPts val="0"/>
                        </a:spcAft>
                      </a:pPr>
                      <a:r>
                        <a:rPr lang="en-US" sz="1000" dirty="0">
                          <a:effectLst/>
                          <a:latin typeface="Calibri" panose="020F0502020204030204" pitchFamily="34" charset="0"/>
                        </a:rPr>
                        <a:t>450 B</a:t>
                      </a:r>
                      <a:r>
                        <a:rPr lang="en-US" sz="1000" cap="small" dirty="0">
                          <a:effectLst/>
                          <a:latin typeface="Calibri" panose="020F0502020204030204" pitchFamily="34" charset="0"/>
                        </a:rPr>
                        <a:t>.C.E. </a:t>
                      </a:r>
                      <a:r>
                        <a:rPr lang="en-US" sz="1000" dirty="0">
                          <a:effectLst/>
                          <a:latin typeface="Calibri" panose="020F0502020204030204" pitchFamily="34" charset="0"/>
                        </a:rPr>
                        <a:t>Completion of Hebrew Bible</a:t>
                      </a:r>
                      <a:endParaRPr lang="en-US" sz="1000" dirty="0">
                        <a:effectLst/>
                        <a:latin typeface="Calibri" panose="020F0502020204030204" pitchFamily="34" charset="0"/>
                        <a:ea typeface="MS Mincho"/>
                        <a:cs typeface="Times New Roman"/>
                      </a:endParaRPr>
                    </a:p>
                  </a:txBody>
                  <a:tcPr marL="34936" marR="34936" marT="0" marB="0"/>
                </a:tc>
                <a:tc>
                  <a:txBody>
                    <a:bodyPr/>
                    <a:lstStyle/>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550-300 </a:t>
                      </a:r>
                      <a:r>
                        <a:rPr lang="en-US" sz="1000" dirty="0">
                          <a:effectLst/>
                          <a:latin typeface="Calibri" panose="020F0502020204030204" pitchFamily="34" charset="0"/>
                        </a:rPr>
                        <a:t>B</a:t>
                      </a:r>
                      <a:r>
                        <a:rPr lang="en-US" sz="1000" cap="small" dirty="0">
                          <a:effectLst/>
                          <a:latin typeface="Calibri" panose="020F0502020204030204" pitchFamily="34" charset="0"/>
                        </a:rPr>
                        <a:t>.C.E. </a:t>
                      </a:r>
                      <a:r>
                        <a:rPr lang="en-US" sz="1000" dirty="0">
                          <a:effectLst/>
                          <a:latin typeface="Calibri" panose="020F0502020204030204" pitchFamily="34" charset="0"/>
                        </a:rPr>
                        <a:t>Rivalry of Carthaginians and Greeks in western Mediterranean</a:t>
                      </a:r>
                    </a:p>
                    <a:p>
                      <a:pPr marL="0" marR="0">
                        <a:spcBef>
                          <a:spcPts val="0"/>
                        </a:spcBef>
                        <a:spcAft>
                          <a:spcPts val="0"/>
                        </a:spcAft>
                      </a:pPr>
                      <a:r>
                        <a:rPr lang="en-US" sz="1000" dirty="0">
                          <a:effectLst/>
                          <a:latin typeface="Calibri" panose="020F0502020204030204" pitchFamily="34" charset="0"/>
                        </a:rPr>
                        <a:t>450 B</a:t>
                      </a:r>
                      <a:r>
                        <a:rPr lang="en-US" sz="1000" cap="small" dirty="0">
                          <a:effectLst/>
                          <a:latin typeface="Calibri" panose="020F0502020204030204" pitchFamily="34" charset="0"/>
                        </a:rPr>
                        <a:t>.C.E. </a:t>
                      </a:r>
                      <a:r>
                        <a:rPr lang="en-US" sz="1000" dirty="0">
                          <a:effectLst/>
                          <a:latin typeface="Calibri" panose="020F0502020204030204" pitchFamily="34" charset="0"/>
                        </a:rPr>
                        <a:t>Hanno the Phoenician explores West Africa</a:t>
                      </a:r>
                      <a:endParaRPr lang="en-US" sz="1000" dirty="0">
                        <a:effectLst/>
                        <a:latin typeface="Calibri" panose="020F0502020204030204" pitchFamily="34" charset="0"/>
                        <a:ea typeface="MS Mincho"/>
                        <a:cs typeface="Times New Roman"/>
                      </a:endParaRPr>
                    </a:p>
                  </a:txBody>
                  <a:tcPr marL="34936" marR="34936" marT="0" marB="0"/>
                </a:tc>
              </a:tr>
            </a:tbl>
          </a:graphicData>
        </a:graphic>
      </p:graphicFrame>
      <p:sp>
        <p:nvSpPr>
          <p:cNvPr id="3" name="Content Placeholder 2"/>
          <p:cNvSpPr>
            <a:spLocks noGrp="1"/>
          </p:cNvSpPr>
          <p:nvPr>
            <p:ph idx="1"/>
          </p:nvPr>
        </p:nvSpPr>
        <p:spPr>
          <a:xfrm>
            <a:off x="8686800" y="6581001"/>
            <a:ext cx="457200" cy="276999"/>
          </a:xfrm>
        </p:spPr>
        <p:txBody>
          <a:bodyPr/>
          <a:lstStyle/>
          <a:p>
            <a:r>
              <a:rPr lang="en-US" sz="1200" b="1" dirty="0" smtClean="0"/>
              <a:t>p43</a:t>
            </a:r>
            <a:endParaRPr lang="en-US" sz="1200" b="1" dirty="0"/>
          </a:p>
        </p:txBody>
      </p:sp>
    </p:spTree>
    <p:extLst>
      <p:ext uri="{BB962C8B-B14F-4D97-AF65-F5344CB8AC3E}">
        <p14:creationId xmlns:p14="http://schemas.microsoft.com/office/powerpoint/2010/main" val="3712985283"/>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6096000" cy="492443"/>
          </a:xfrm>
        </p:spPr>
        <p:txBody>
          <a:bodyPr/>
          <a:lstStyle/>
          <a:p>
            <a:r>
              <a:rPr lang="en-US" sz="2600" dirty="0" smtClean="0"/>
              <a:t>Remains of a Sunken Cargo Ship</a:t>
            </a:r>
            <a:endParaRPr lang="en-US" sz="2600" dirty="0"/>
          </a:p>
        </p:txBody>
      </p:sp>
      <p:pic>
        <p:nvPicPr>
          <p:cNvPr id="11265" name="Picture 1" descr="Remains of a Sunken Cargo Ship from the Late Bronze Age. Underwater archaeologists excavate a merchant vessel that went down off the coast of southern Turkey circa 1300 B.C.E. To the left of the wooden keel and planking is a stone anchor, to the right a row of copper ingots. The vessel was carrying a cargo of copper and tin ingots, as well as Canaanite pots that probably contained incense, fine pottery from Cyprus, sub-Saharan ebony wood and elephant tusks, and some Mycenaean Greek objects, illustrating the wide-ranging seaborne trade in the eastern Mediterranean in that era."/>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7800" y="533400"/>
            <a:ext cx="6096000" cy="607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81001"/>
            <a:ext cx="533400" cy="276999"/>
          </a:xfrm>
        </p:spPr>
        <p:txBody>
          <a:bodyPr/>
          <a:lstStyle/>
          <a:p>
            <a:r>
              <a:rPr lang="en-US" altLang="en-US" sz="1200" b="1" dirty="0" smtClean="0"/>
              <a:t> p44</a:t>
            </a:r>
          </a:p>
        </p:txBody>
      </p:sp>
    </p:spTree>
    <p:extLst>
      <p:ext uri="{BB962C8B-B14F-4D97-AF65-F5344CB8AC3E}">
        <p14:creationId xmlns:p14="http://schemas.microsoft.com/office/powerpoint/2010/main" val="1096679907"/>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232215"/>
            <a:ext cx="8636000" cy="492443"/>
          </a:xfrm>
        </p:spPr>
        <p:txBody>
          <a:bodyPr/>
          <a:lstStyle/>
          <a:p>
            <a:r>
              <a:rPr lang="en-US" sz="2600" dirty="0" smtClean="0"/>
              <a:t>The Mortuary Temple of Queen Hatshepsut</a:t>
            </a:r>
            <a:endParaRPr lang="en-US" sz="2600" dirty="0"/>
          </a:p>
        </p:txBody>
      </p:sp>
      <p:pic>
        <p:nvPicPr>
          <p:cNvPr id="13313" name="Picture 1" descr="The Mortuary Temple of Queen Hatshepsut at Deir el-Bahri, Egypt, circa 1460 B.C.E.  This beautiful complex of terraces, ramps, and colonnades featured relief sculptures and texts commemorating the famous expedition to Punt. Hatshepsut, facing resistance from traditionalists opposed to a woman ruling Egypt, sought to prove her worth by publicizing the opening of direct contact with the source of highly prized myrrh. &#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38200"/>
            <a:ext cx="8636000" cy="532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88188" y="6581001"/>
            <a:ext cx="533400" cy="276999"/>
          </a:xfrm>
        </p:spPr>
        <p:txBody>
          <a:bodyPr/>
          <a:lstStyle/>
          <a:p>
            <a:r>
              <a:rPr lang="en-US" altLang="en-US" sz="1200" b="1" dirty="0" smtClean="0"/>
              <a:t> p46</a:t>
            </a:r>
          </a:p>
        </p:txBody>
      </p:sp>
    </p:spTree>
    <p:extLst>
      <p:ext uri="{BB962C8B-B14F-4D97-AF65-F5344CB8AC3E}">
        <p14:creationId xmlns:p14="http://schemas.microsoft.com/office/powerpoint/2010/main" val="290502301"/>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228600"/>
            <a:ext cx="8636000" cy="685800"/>
          </a:xfrm>
        </p:spPr>
        <p:txBody>
          <a:bodyPr/>
          <a:lstStyle/>
          <a:p>
            <a:r>
              <a:rPr lang="en-US" altLang="en-US" sz="2400" dirty="0" smtClean="0"/>
              <a:t>Ramesses II in a War Chariot Attacks Nubian Enemies </a:t>
            </a:r>
            <a:endParaRPr lang="en-US" sz="2400" dirty="0"/>
          </a:p>
        </p:txBody>
      </p:sp>
      <p:pic>
        <p:nvPicPr>
          <p:cNvPr id="15361" name="Picture 1" descr="Ramesses II in a War Chariot Attacks Nubian Enemies. This is a restoration of a 13th century B.C.E. painting on the wall of a temple at Beit el Wali. Other paintings depict the pharaoh attacking Asiatic enemies and making offerings to the high god Am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14400"/>
            <a:ext cx="8636000"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01635" y="6585483"/>
            <a:ext cx="533400" cy="276999"/>
          </a:xfrm>
        </p:spPr>
        <p:txBody>
          <a:bodyPr/>
          <a:lstStyle/>
          <a:p>
            <a:r>
              <a:rPr lang="en-US" altLang="en-US" sz="1200" b="1" dirty="0" smtClean="0"/>
              <a:t> p47</a:t>
            </a:r>
          </a:p>
        </p:txBody>
      </p:sp>
    </p:spTree>
    <p:extLst>
      <p:ext uri="{BB962C8B-B14F-4D97-AF65-F5344CB8AC3E}">
        <p14:creationId xmlns:p14="http://schemas.microsoft.com/office/powerpoint/2010/main" val="3583646755"/>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1447800" y="152400"/>
            <a:ext cx="6629400" cy="1447800"/>
          </a:xfrm>
          <a:noFill/>
        </p:spPr>
        <p:txBody>
          <a:bodyPr/>
          <a:lstStyle/>
          <a:p>
            <a:pPr eaLnBrk="1" hangingPunct="1"/>
            <a:r>
              <a:rPr lang="en-US" altLang="en-US" dirty="0" smtClean="0">
                <a:solidFill>
                  <a:schemeClr val="tx1"/>
                </a:solidFill>
                <a:latin typeface="Arial" pitchFamily="34" charset="0"/>
              </a:rPr>
              <a:t>The Aegean World, 2000–1100 B.C.E.</a:t>
            </a:r>
          </a:p>
        </p:txBody>
      </p:sp>
      <p:sp>
        <p:nvSpPr>
          <p:cNvPr id="17410" name="Rectangle 3"/>
          <p:cNvSpPr>
            <a:spLocks noGrp="1" noChangeArrowheads="1"/>
          </p:cNvSpPr>
          <p:nvPr>
            <p:ph type="body" idx="1"/>
          </p:nvPr>
        </p:nvSpPr>
        <p:spPr>
          <a:xfrm>
            <a:off x="685800" y="1752600"/>
            <a:ext cx="7772400" cy="4031873"/>
          </a:xfrm>
          <a:noFill/>
        </p:spPr>
        <p:txBody>
          <a:bodyPr/>
          <a:lstStyle/>
          <a:p>
            <a:pPr eaLnBrk="1" hangingPunct="1">
              <a:buFontTx/>
              <a:buChar char="•"/>
            </a:pPr>
            <a:r>
              <a:rPr lang="en-US" altLang="en-US" dirty="0" smtClean="0">
                <a:latin typeface="Arial" pitchFamily="34" charset="0"/>
              </a:rPr>
              <a:t>Minoan Crete</a:t>
            </a:r>
          </a:p>
          <a:p>
            <a:pPr eaLnBrk="1" hangingPunct="1">
              <a:buFontTx/>
              <a:buChar char="•"/>
            </a:pPr>
            <a:r>
              <a:rPr lang="en-US" altLang="en-US" dirty="0" smtClean="0">
                <a:latin typeface="Arial" pitchFamily="34" charset="0"/>
              </a:rPr>
              <a:t>Mycenaean Greece</a:t>
            </a:r>
          </a:p>
          <a:p>
            <a:pPr marL="1085850" lvl="1" indent="-342900" eaLnBrk="1" hangingPunct="1">
              <a:buFontTx/>
              <a:buChar char="•"/>
            </a:pPr>
            <a:r>
              <a:rPr lang="en-US" altLang="en-US" dirty="0" smtClean="0">
                <a:latin typeface="Arial" pitchFamily="34" charset="0"/>
              </a:rPr>
              <a:t>Linear B</a:t>
            </a:r>
          </a:p>
          <a:p>
            <a:pPr marL="1085850" lvl="1" indent="-342900" eaLnBrk="1" hangingPunct="1">
              <a:buFontTx/>
              <a:buChar char="•"/>
            </a:pPr>
            <a:r>
              <a:rPr lang="en-US" altLang="en-US" dirty="0" smtClean="0">
                <a:latin typeface="Arial" pitchFamily="34" charset="0"/>
              </a:rPr>
              <a:t>Trade and contact</a:t>
            </a:r>
          </a:p>
          <a:p>
            <a:pPr eaLnBrk="1" hangingPunct="1">
              <a:buFontTx/>
              <a:buChar char="•"/>
            </a:pPr>
            <a:r>
              <a:rPr lang="en-US" altLang="en-US" dirty="0" smtClean="0">
                <a:latin typeface="Arial" pitchFamily="34" charset="0"/>
              </a:rPr>
              <a:t>The Fall of Late Bronze Age Civilizations</a:t>
            </a:r>
          </a:p>
          <a:p>
            <a:pPr marL="1085850" lvl="1" indent="-342900" eaLnBrk="1" hangingPunct="1">
              <a:buFontTx/>
              <a:buChar char="•"/>
            </a:pPr>
            <a:r>
              <a:rPr lang="en-US" altLang="en-US" dirty="0" smtClean="0">
                <a:latin typeface="Arial" pitchFamily="34" charset="0"/>
              </a:rPr>
              <a:t>Interdependence and decline</a:t>
            </a:r>
          </a:p>
        </p:txBody>
      </p:sp>
    </p:spTree>
    <p:extLst>
      <p:ext uri="{BB962C8B-B14F-4D97-AF65-F5344CB8AC3E}">
        <p14:creationId xmlns:p14="http://schemas.microsoft.com/office/powerpoint/2010/main" val="1084573193"/>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1854</TotalTime>
  <Words>1839</Words>
  <Application>Microsoft Office PowerPoint</Application>
  <PresentationFormat>On-screen Show (4:3)</PresentationFormat>
  <Paragraphs>191</Paragraphs>
  <Slides>24</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MS Mincho</vt:lpstr>
      <vt:lpstr>ＭＳ Ｐゴシック</vt:lpstr>
      <vt:lpstr>Arial</vt:lpstr>
      <vt:lpstr>Calibri</vt:lpstr>
      <vt:lpstr>Times New Roman</vt:lpstr>
      <vt:lpstr>Wingdings</vt:lpstr>
      <vt:lpstr>1_Lockard_topic</vt:lpstr>
      <vt:lpstr>Chapter 2 The Mediterranean and Middle East, 2000-500 B.C.E.</vt:lpstr>
      <vt:lpstr>Dido Building Carthage</vt:lpstr>
      <vt:lpstr>The Cosmopolitan Middle East, 1700–1100 B.C.E.</vt:lpstr>
      <vt:lpstr>The Middle East in the Second Millennium BCE</vt:lpstr>
      <vt:lpstr>Chronology from 2000 B.C.E.– 600 B.C.E.</vt:lpstr>
      <vt:lpstr>Remains of a Sunken Cargo Ship</vt:lpstr>
      <vt:lpstr>The Mortuary Temple of Queen Hatshepsut</vt:lpstr>
      <vt:lpstr>Ramesses II in a War Chariot Attacks Nubian Enemies </vt:lpstr>
      <vt:lpstr>The Aegean World, 2000–1100 B.C.E.</vt:lpstr>
      <vt:lpstr>Minoan and Mycenaen Civilizations of the Aegean</vt:lpstr>
      <vt:lpstr>Fresco from the Aegean Island of Thera</vt:lpstr>
      <vt:lpstr>The Assyrian Empire, 911–612 B.C.E.</vt:lpstr>
      <vt:lpstr>The Assyrian Empire</vt:lpstr>
      <vt:lpstr>Wall Relief from the Palace of Sennacherib at Nineveh </vt:lpstr>
      <vt:lpstr>Israel, 2000–500 B.C.E.</vt:lpstr>
      <vt:lpstr>Map of Phoenicia and Israel</vt:lpstr>
      <vt:lpstr>Map of Phoenicia and Israel (continued)</vt:lpstr>
      <vt:lpstr>The Western Wall in Jerusalem</vt:lpstr>
      <vt:lpstr>Phoenicia and the Mediterranean, 1200–500 B.C.E.</vt:lpstr>
      <vt:lpstr>Phoenician Ivory Panel, Ninth to Eighth Century B.C.E. </vt:lpstr>
      <vt:lpstr>Scythian Felt Cloth from Pazyryk</vt:lpstr>
      <vt:lpstr>Colonization of the Mediterranean </vt:lpstr>
      <vt:lpstr>The Tophet of Carthage </vt:lpstr>
      <vt:lpstr>Failure and Transformation, 750-550 B.C.E.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77</cp:revision>
  <dcterms:created xsi:type="dcterms:W3CDTF">2006-12-01T20:54:40Z</dcterms:created>
  <dcterms:modified xsi:type="dcterms:W3CDTF">2015-10-09T17:03:53Z</dcterms:modified>
</cp:coreProperties>
</file>